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91" r:id="rId2"/>
    <p:sldId id="289" r:id="rId3"/>
    <p:sldId id="991" r:id="rId4"/>
    <p:sldId id="1020" r:id="rId5"/>
    <p:sldId id="1021" r:id="rId6"/>
    <p:sldId id="1026" r:id="rId7"/>
    <p:sldId id="1029" r:id="rId8"/>
    <p:sldId id="1025" r:id="rId9"/>
    <p:sldId id="1027" r:id="rId10"/>
    <p:sldId id="1023" r:id="rId11"/>
    <p:sldId id="1024" r:id="rId12"/>
    <p:sldId id="1030" r:id="rId13"/>
    <p:sldId id="1028" r:id="rId14"/>
    <p:sldId id="1022" r:id="rId15"/>
    <p:sldId id="1033" r:id="rId16"/>
    <p:sldId id="1032" r:id="rId17"/>
    <p:sldId id="1048" r:id="rId18"/>
    <p:sldId id="1031" r:id="rId19"/>
    <p:sldId id="1034" r:id="rId20"/>
    <p:sldId id="1035" r:id="rId21"/>
    <p:sldId id="1040" r:id="rId22"/>
    <p:sldId id="1039" r:id="rId23"/>
    <p:sldId id="1043" r:id="rId24"/>
    <p:sldId id="1042" r:id="rId25"/>
    <p:sldId id="1047" r:id="rId26"/>
    <p:sldId id="1046" r:id="rId27"/>
    <p:sldId id="1045" r:id="rId28"/>
    <p:sldId id="1044" r:id="rId29"/>
    <p:sldId id="1051" r:id="rId30"/>
    <p:sldId id="1041" r:id="rId31"/>
    <p:sldId id="1038" r:id="rId32"/>
    <p:sldId id="1037" r:id="rId33"/>
    <p:sldId id="1036" r:id="rId34"/>
    <p:sldId id="49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0EE4"/>
    <a:srgbClr val="1A04BC"/>
    <a:srgbClr val="0427BC"/>
    <a:srgbClr val="0753B9"/>
    <a:srgbClr val="110DB3"/>
    <a:srgbClr val="559E67"/>
    <a:srgbClr val="DCE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50585" autoAdjust="0"/>
  </p:normalViewPr>
  <p:slideViewPr>
    <p:cSldViewPr snapToGrid="0" showGuides="1">
      <p:cViewPr varScale="1">
        <p:scale>
          <a:sx n="82" d="100"/>
          <a:sy n="82" d="100"/>
        </p:scale>
        <p:origin x="72" y="151"/>
      </p:cViewPr>
      <p:guideLst>
        <p:guide orient="horz" pos="2160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-2456" y="-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59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5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18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5736957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6160576" y="275095"/>
            <a:ext cx="5835112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0" y="2211711"/>
            <a:ext cx="0" cy="3030537"/>
          </a:xfrm>
          <a:prstGeom prst="line">
            <a:avLst/>
          </a:prstGeom>
          <a:ln w="28575">
            <a:solidFill>
              <a:srgbClr val="6A9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7384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" y="0"/>
            <a:ext cx="12175357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3502" y="1429680"/>
            <a:ext cx="6689770" cy="13199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 b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华为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第一期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汇报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076" y="3669931"/>
            <a:ext cx="6535842" cy="14804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dirty="0"/>
              <a:t>汇报人：</a:t>
            </a:r>
            <a:endParaRPr lang="en-US" altLang="zh-CN" dirty="0"/>
          </a:p>
          <a:p>
            <a:r>
              <a:rPr lang="zh-CN" altLang="en-US" dirty="0"/>
              <a:t>日期：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68075" y="6336530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4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69" y="1467870"/>
            <a:ext cx="474735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540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4831652"/>
            <a:ext cx="18756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12192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606473"/>
            <a:ext cx="12192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9276" y="623223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DCEC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>
            <a:normAutofit/>
          </a:bodyPr>
          <a:lstStyle>
            <a:lvl1pPr algn="ctr">
              <a:defRPr lang="zh-CN" altLang="en-US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13231"/>
          </a:xfrm>
        </p:spPr>
        <p:txBody>
          <a:bodyPr/>
          <a:lstStyle>
            <a:lvl1pPr marL="269875" indent="-269875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2021/11/22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47C4BD23-150C-4A56-8E66-9482A3FB2E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DCECE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400" y="0"/>
            <a:ext cx="11570400" cy="705173"/>
          </a:xfrm>
        </p:spPr>
        <p:txBody>
          <a:bodyPr>
            <a:normAutofit/>
          </a:bodyPr>
          <a:lstStyle>
            <a:lvl1pPr algn="ctr"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400" y="867905"/>
            <a:ext cx="5793600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492875"/>
            <a:ext cx="2743200" cy="365125"/>
          </a:xfrm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1084" y="649287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6160576" y="865322"/>
            <a:ext cx="5729024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0" y="2420937"/>
            <a:ext cx="0" cy="3030537"/>
          </a:xfrm>
          <a:prstGeom prst="line">
            <a:avLst/>
          </a:prstGeom>
          <a:ln w="9525">
            <a:solidFill>
              <a:srgbClr val="6A9C4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4205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11719303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124417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310703"/>
            <a:ext cx="11749481" cy="6265188"/>
          </a:xfrm>
          <a:noFill/>
          <a:ln w="19050">
            <a:solidFill>
              <a:srgbClr val="92D050"/>
            </a:solidFill>
            <a:prstDash val="solid"/>
          </a:ln>
          <a:effectLst/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+mn-lt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40286"/>
            <a:ext cx="882111" cy="371959"/>
          </a:xfrm>
          <a:noFill/>
          <a:ln>
            <a:noFill/>
          </a:ln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2021/11/22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55279" y="6575891"/>
            <a:ext cx="458491" cy="300748"/>
          </a:xfrm>
          <a:noFill/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6748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7644-867A-4F92-AE5C-C5F4F076F134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baike.baidu.com/view/2346261.htm" TargetMode="External"/><Relationship Id="rId4" Type="http://schemas.openxmlformats.org/officeDocument/2006/relationships/hyperlink" Target="http://baike.baidu.com/view/559655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72B36-652F-7340-A4C9-5FC485D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376" y="2372416"/>
            <a:ext cx="7307757" cy="1476165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Physical Storage Systems</a:t>
            </a:r>
            <a:endParaRPr kumimoji="1" lang="en-US" altLang="zh-CN" sz="2800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sz="2800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 Chapter 12</a:t>
            </a:r>
            <a:endParaRPr kumimoji="1" lang="zh-CN" altLang="en-US" sz="2800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DF926-1F02-CD48-B954-DEF285DB6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3" y="5247341"/>
            <a:ext cx="9731141" cy="1547905"/>
          </a:xfrm>
        </p:spPr>
        <p:txBody>
          <a:bodyPr>
            <a:normAutofit/>
          </a:bodyPr>
          <a:lstStyle/>
          <a:p>
            <a:endParaRPr kumimoji="1" lang="en-US" altLang="zh-CN" b="1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叶文</a:t>
            </a:r>
            <a:endParaRPr kumimoji="1" lang="en-US" altLang="zh-CN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yewen@bupt.edu.cn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School of Computer Science (National Pilot Software Engineering School)</a:t>
            </a:r>
          </a:p>
          <a:p>
            <a:endParaRPr kumimoji="1" lang="zh-CN" altLang="en-US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107B4D-D003-4629-A26F-46A60352BF2F}"/>
              </a:ext>
            </a:extLst>
          </p:cNvPr>
          <p:cNvSpPr txBox="1"/>
          <p:nvPr/>
        </p:nvSpPr>
        <p:spPr>
          <a:xfrm>
            <a:off x="5146040" y="4485583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11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1740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64BB1-9453-488F-B94F-1DE2CDFB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9FB1B1-7145-4932-8740-089126497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 controller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interfaces between the computer system and the disk drive hardware.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accepts high-level commands to read or write a sector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initiates actions such as moving the disk arm to the right track and actually reading or writing the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Computes and attaches </a:t>
            </a:r>
            <a:r>
              <a:rPr lang="en-US" altLang="en-US" b="1" dirty="0">
                <a:solidFill>
                  <a:srgbClr val="002060"/>
                </a:solidFill>
              </a:rPr>
              <a:t>checksums</a:t>
            </a:r>
            <a:r>
              <a:rPr lang="en-US" altLang="en-US" dirty="0"/>
              <a:t> to each sector to verify that data is read back correctly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If data is corrupted, with very high probability stored checksum won</a:t>
            </a:r>
            <a:r>
              <a:rPr lang="ja-JP" altLang="en-US" dirty="0"/>
              <a:t>’</a:t>
            </a:r>
            <a:r>
              <a:rPr lang="en-US" altLang="ja-JP" dirty="0"/>
              <a:t>t match recomputed checksum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Ensures successful writing by reading back sector after writing it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Performs </a:t>
            </a:r>
            <a:r>
              <a:rPr lang="en-US" altLang="en-US" b="1" dirty="0">
                <a:solidFill>
                  <a:srgbClr val="002060"/>
                </a:solidFill>
              </a:rPr>
              <a:t>remapping of bad sectors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4A3605-24A9-4252-B1C5-16713CDE4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7055-AE2F-48C4-AE0D-5EB4A4A66FA8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471892-B0D6-449A-90F6-28C8C6AA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666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7C56B-5FA2-45BF-99FC-6B275A807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Magnetic Hard Disk Mechanism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729443-8542-4573-9C77-65B62B8A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227FC-D445-4BC4-8799-D0F23AAE8B36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2563CF-92FD-4E0E-BBA2-E95DC3A1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2DA874-7DB4-43B9-97D5-F88DC2738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t="27713" r="481" b="27913"/>
          <a:stretch>
            <a:fillRect/>
          </a:stretch>
        </p:blipFill>
        <p:spPr bwMode="auto">
          <a:xfrm>
            <a:off x="1131570" y="3327400"/>
            <a:ext cx="69850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6A8309B0-0A17-43B8-AA19-3DED662F0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20" y="41100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1">
              <a:latin typeface="Times New Roman" pitchFamily="18" charset="0"/>
            </a:endParaRPr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8284DF8C-D887-4177-A1C0-3FD3F0F081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76633" y="2946400"/>
            <a:ext cx="312737" cy="86201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EA4C7DE2-02FF-496F-8F0E-87F0A59A0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20" y="5589588"/>
            <a:ext cx="3787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 dirty="0">
                <a:solidFill>
                  <a:srgbClr val="2D0EE4"/>
                </a:solidFill>
                <a:latin typeface="Times New Roman" pitchFamily="18" charset="0"/>
              </a:rPr>
              <a:t>on-board</a:t>
            </a:r>
            <a:r>
              <a:rPr lang="en-US" altLang="zh-CN" sz="2400" dirty="0">
                <a:solidFill>
                  <a:srgbClr val="2D0EE4"/>
                </a:solidFill>
                <a:latin typeface="Times New Roman" pitchFamily="18" charset="0"/>
              </a:rPr>
              <a:t> cache: set of blocks</a:t>
            </a: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0521C161-3025-4237-A834-F3EE969AE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520" y="4038600"/>
            <a:ext cx="685800" cy="304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250" y="10800"/>
                </a:moveTo>
                <a:cubicBezTo>
                  <a:pt x="2250" y="15522"/>
                  <a:pt x="6078" y="19350"/>
                  <a:pt x="10800" y="19350"/>
                </a:cubicBezTo>
                <a:cubicBezTo>
                  <a:pt x="15522" y="19350"/>
                  <a:pt x="19350" y="15522"/>
                  <a:pt x="19350" y="10800"/>
                </a:cubicBezTo>
                <a:cubicBezTo>
                  <a:pt x="19350" y="6078"/>
                  <a:pt x="15522" y="2250"/>
                  <a:pt x="10800" y="2250"/>
                </a:cubicBezTo>
                <a:cubicBezTo>
                  <a:pt x="6078" y="2250"/>
                  <a:pt x="2250" y="6078"/>
                  <a:pt x="2250" y="10800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022DA406-0216-4ADC-85F0-65D79FA1E6EB}"/>
              </a:ext>
            </a:extLst>
          </p:cNvPr>
          <p:cNvSpPr>
            <a:spLocks/>
          </p:cNvSpPr>
          <p:nvPr/>
        </p:nvSpPr>
        <p:spPr bwMode="auto">
          <a:xfrm>
            <a:off x="8180070" y="4572000"/>
            <a:ext cx="719138" cy="366713"/>
          </a:xfrm>
          <a:prstGeom prst="borderCallout2">
            <a:avLst>
              <a:gd name="adj1" fmla="val 31167"/>
              <a:gd name="adj2" fmla="val -10597"/>
              <a:gd name="adj3" fmla="val 31167"/>
              <a:gd name="adj4" fmla="val -10597"/>
              <a:gd name="adj5" fmla="val -82685"/>
              <a:gd name="adj6" fmla="val -24722"/>
            </a:avLst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itchFamily="18" charset="0"/>
              </a:rPr>
              <a:t>track</a:t>
            </a: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E5E0DE69-34AF-452A-B7ED-D7D746E53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495" y="3429000"/>
            <a:ext cx="2232025" cy="504825"/>
          </a:xfrm>
          <a:prstGeom prst="ellips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096141F4-270E-4F4F-8C7D-D1859C46CE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2858" y="2060575"/>
            <a:ext cx="0" cy="2160588"/>
          </a:xfrm>
          <a:prstGeom prst="line">
            <a:avLst/>
          </a:prstGeom>
          <a:noFill/>
          <a:ln w="38100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Line 17">
            <a:extLst>
              <a:ext uri="{FF2B5EF4-FFF2-40B4-BE49-F238E27FC236}">
                <a16:creationId xmlns:a16="http://schemas.microsoft.com/office/drawing/2014/main" id="{363BA187-18FC-4C77-9681-027FFF125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7545" y="2060575"/>
            <a:ext cx="0" cy="2160588"/>
          </a:xfrm>
          <a:prstGeom prst="line">
            <a:avLst/>
          </a:prstGeom>
          <a:noFill/>
          <a:ln w="38100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BB6FB820-D134-47D0-8CCB-106851F2D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9045" y="1484313"/>
            <a:ext cx="2022475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itchFamily="18" charset="0"/>
              </a:rPr>
              <a:t>外部传输速率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EF6E04FF-6AE0-44EC-9251-6DAAA643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3945" y="1484313"/>
            <a:ext cx="2022475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itchFamily="18" charset="0"/>
              </a:rPr>
              <a:t>内部传输速率</a:t>
            </a: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68CCA5FB-BDA3-4FE5-BFEC-B195EDB28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1783" y="2924175"/>
            <a:ext cx="3816350" cy="2520950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7306B74B-9FAE-4459-9F2E-0D93121A9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345" y="2492375"/>
            <a:ext cx="1176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latin typeface="Times New Roman" pitchFamily="18" charset="0"/>
              </a:rPr>
              <a:t>disk drive</a:t>
            </a:r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9ECD76D6-9188-4269-A584-E7529450035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51283" y="4652963"/>
            <a:ext cx="215900" cy="1081087"/>
          </a:xfrm>
          <a:prstGeom prst="line">
            <a:avLst/>
          </a:prstGeom>
          <a:noFill/>
          <a:ln w="9525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715A6099-62A2-4B9C-9194-99584414E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308" y="1114425"/>
            <a:ext cx="1301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i="1">
                <a:latin typeface="Times New Roman" pitchFamily="18" charset="0"/>
              </a:rPr>
              <a:t>block-based</a:t>
            </a:r>
            <a:endParaRPr lang="zh-CN" altLang="en-US" sz="1800" i="1">
              <a:latin typeface="Times New Roman" pitchFamily="18" charset="0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222C8650-D16C-4E51-9A8E-A622B9A4E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333" y="1111250"/>
            <a:ext cx="2090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i="1" dirty="0">
                <a:latin typeface="Times New Roman" pitchFamily="18" charset="0"/>
              </a:rPr>
              <a:t>Chunk/cluster-based</a:t>
            </a:r>
            <a:endParaRPr lang="zh-CN" altLang="en-US" sz="1800" i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75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160F7-0E0B-40BE-9067-47FC1229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of Disks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D5761F-60A3-405B-A4DA-180492C75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Access time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time it takes from when a read or write request is issued to when data transfer begins.  Consists of: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Seek time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time it takes to reposition the arm over the correct track.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 Average seek time is 1/2 the worst case seek time.</a:t>
            </a:r>
          </a:p>
          <a:p>
            <a:pPr lvl="3">
              <a:spcAft>
                <a:spcPts val="0"/>
              </a:spcAft>
            </a:pPr>
            <a:r>
              <a:rPr lang="en-US" altLang="en-US" sz="2400" dirty="0"/>
              <a:t>Would be 1/3 if all tracks had the same number of sectors, and we ignore the time to start and stop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10 milliseconds on typical disks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Rotational latency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time it takes for the sector to be accessed to appear under the head.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11 milliseconds on typical disks (5400 to 15000 </a:t>
            </a:r>
            <a:r>
              <a:rPr lang="en-US" altLang="en-US" dirty="0" err="1"/>
              <a:t>r.p.m</a:t>
            </a:r>
            <a:r>
              <a:rPr lang="en-US" altLang="en-US" dirty="0"/>
              <a:t>.)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Average latency is 1/2 of the above latency.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Overall latency is 5 to 20 msec depending on disk model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Data-transfer rate </a:t>
            </a:r>
            <a:r>
              <a:rPr lang="en-US" altLang="en-US" dirty="0"/>
              <a:t>– the rate at which data can be retrieved from or stored to the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25 to 200 MB per second max rate, lower for inner tracks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6705F-0BD3-4FAB-BACC-F0D924F3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4F9E2-BBA7-4FB3-88E9-988F5B165C12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22B99B-FCC2-48C5-BDF4-AE5F96A5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425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5B03D6-C84B-4073-B426-2BE91439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B93FF-8B4B-4626-869E-2DC4D4D72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6B4F-61FC-4341-A129-29BF2BE99ACE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E371B2-7949-43F1-8205-3FCDE5F90AAA}"/>
              </a:ext>
            </a:extLst>
          </p:cNvPr>
          <p:cNvSpPr txBox="1">
            <a:spLocks/>
          </p:cNvSpPr>
          <p:nvPr/>
        </p:nvSpPr>
        <p:spPr>
          <a:xfrm>
            <a:off x="3942080" y="6167120"/>
            <a:ext cx="5638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>
                <a:ea typeface="微软雅黑 Light" panose="020B0502040204020203" pitchFamily="34" charset="-122"/>
              </a:rPr>
              <a:t>Operating System Concepts - Chapter12 Mass Storage Structures -</a:t>
            </a:r>
            <a:endParaRPr lang="en-US" altLang="zh-CN">
              <a:ea typeface="微软雅黑 Light" panose="020B0502040204020203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47EF37-7DA7-4755-8DC9-00B156AB8F39}"/>
              </a:ext>
            </a:extLst>
          </p:cNvPr>
          <p:cNvSpPr txBox="1">
            <a:spLocks noChangeArrowheads="1"/>
          </p:cNvSpPr>
          <p:nvPr/>
        </p:nvSpPr>
        <p:spPr>
          <a:xfrm>
            <a:off x="1275080" y="221640"/>
            <a:ext cx="7924800" cy="960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>
                <a:latin typeface="+mn-lt"/>
                <a:ea typeface="微软雅黑 Light" panose="020B0502040204020203" pitchFamily="34" charset="-122"/>
              </a:rPr>
              <a:t>Segate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希捷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) SV35 Series</a:t>
            </a:r>
            <a:br>
              <a:rPr lang="en-US" altLang="zh-CN" sz="2400" dirty="0">
                <a:latin typeface="+mn-lt"/>
                <a:ea typeface="微软雅黑 Light" panose="020B0502040204020203" pitchFamily="34" charset="-122"/>
              </a:rPr>
            </a:b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——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面向视频监控的高性能、大容量硬盘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CCAD46E-7895-4C27-81BB-264F314B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993" y="1323658"/>
            <a:ext cx="6338887" cy="530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连接符 6">
            <a:extLst>
              <a:ext uri="{FF2B5EF4-FFF2-40B4-BE49-F238E27FC236}">
                <a16:creationId xmlns:a16="http://schemas.microsoft.com/office/drawing/2014/main" id="{7D43D10E-EE2F-40D8-A1E7-2501126A4D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60993" y="4274820"/>
            <a:ext cx="86360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11">
            <a:extLst>
              <a:ext uri="{FF2B5EF4-FFF2-40B4-BE49-F238E27FC236}">
                <a16:creationId xmlns:a16="http://schemas.microsoft.com/office/drawing/2014/main" id="{6A2431E7-7CBA-498F-BBE8-E7031DA314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60993" y="4058920"/>
            <a:ext cx="86360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12">
            <a:extLst>
              <a:ext uri="{FF2B5EF4-FFF2-40B4-BE49-F238E27FC236}">
                <a16:creationId xmlns:a16="http://schemas.microsoft.com/office/drawing/2014/main" id="{390228C2-937F-46F1-AFBF-61ECFE0566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60993" y="2690495"/>
            <a:ext cx="86360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3">
            <a:extLst>
              <a:ext uri="{FF2B5EF4-FFF2-40B4-BE49-F238E27FC236}">
                <a16:creationId xmlns:a16="http://schemas.microsoft.com/office/drawing/2014/main" id="{0179263B-43FE-457F-9947-5B28C5ECD5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76868" y="3195320"/>
            <a:ext cx="2073275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4">
            <a:extLst>
              <a:ext uri="{FF2B5EF4-FFF2-40B4-BE49-F238E27FC236}">
                <a16:creationId xmlns:a16="http://schemas.microsoft.com/office/drawing/2014/main" id="{0379F918-F315-4974-9A29-1CA3121D165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60993" y="3627120"/>
            <a:ext cx="208915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8FAC2EAF-28FD-41F0-B1CD-2C6DBAF32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93" y="1899920"/>
            <a:ext cx="1455014" cy="584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硬盘和内存</a:t>
            </a:r>
            <a:endParaRPr lang="en-US" altLang="zh-CN" sz="1600">
              <a:solidFill>
                <a:srgbClr val="FF0000"/>
              </a:solidFill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间</a:t>
            </a:r>
            <a:r>
              <a:rPr lang="en-US" altLang="zh-CN" sz="160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cache/buffer</a:t>
            </a:r>
            <a:endParaRPr lang="zh-CN" altLang="en-US" sz="1600">
              <a:solidFill>
                <a:srgbClr val="FF0000"/>
              </a:solidFill>
              <a:latin typeface="+mn-lt"/>
              <a:ea typeface="微软雅黑 Light" panose="020B0502040204020203" pitchFamily="34" charset="-122"/>
            </a:endParaRPr>
          </a:p>
        </p:txBody>
      </p:sp>
      <p:cxnSp>
        <p:nvCxnSpPr>
          <p:cNvPr id="14" name="直接箭头连接符 15">
            <a:extLst>
              <a:ext uri="{FF2B5EF4-FFF2-40B4-BE49-F238E27FC236}">
                <a16:creationId xmlns:a16="http://schemas.microsoft.com/office/drawing/2014/main" id="{CC301026-2140-494B-AC3E-65F90E07A948}"/>
              </a:ext>
            </a:extLst>
          </p:cNvPr>
          <p:cNvCxnSpPr>
            <a:cxnSpLocks noChangeShapeType="1"/>
            <a:stCxn id="13" idx="3"/>
          </p:cNvCxnSpPr>
          <p:nvPr/>
        </p:nvCxnSpPr>
        <p:spPr bwMode="auto">
          <a:xfrm>
            <a:off x="2309407" y="2192308"/>
            <a:ext cx="551586" cy="64265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20">
            <a:extLst>
              <a:ext uri="{FF2B5EF4-FFF2-40B4-BE49-F238E27FC236}">
                <a16:creationId xmlns:a16="http://schemas.microsoft.com/office/drawing/2014/main" id="{1A4FDD8D-0FD2-4981-98F7-E6DDE6717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243" y="5797233"/>
            <a:ext cx="13260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+mn-lt"/>
                <a:ea typeface="微软雅黑 Light" panose="020B0502040204020203" pitchFamily="34" charset="-122"/>
              </a:rPr>
              <a:t>平均寻道</a:t>
            </a:r>
            <a:endParaRPr lang="en-US" altLang="zh-CN" sz="1800" b="1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+mn-lt"/>
                <a:ea typeface="微软雅黑 Light" panose="020B0502040204020203" pitchFamily="34" charset="-122"/>
              </a:rPr>
              <a:t>时间 </a:t>
            </a:r>
            <a:r>
              <a:rPr lang="en-US" altLang="zh-CN" sz="1800" b="1">
                <a:latin typeface="+mn-lt"/>
                <a:ea typeface="微软雅黑 Light" panose="020B0502040204020203" pitchFamily="34" charset="-122"/>
              </a:rPr>
              <a:t>8.5ms </a:t>
            </a:r>
            <a:endParaRPr lang="zh-CN" altLang="en-US" sz="1800" b="1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7AE2AB48-E5CC-46C2-8A58-BC3F0625D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793" y="3766820"/>
            <a:ext cx="1416050" cy="3381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内部传输速率</a:t>
            </a:r>
          </a:p>
        </p:txBody>
      </p:sp>
      <p:cxnSp>
        <p:nvCxnSpPr>
          <p:cNvPr id="17" name="直接箭头连接符 27">
            <a:extLst>
              <a:ext uri="{FF2B5EF4-FFF2-40B4-BE49-F238E27FC236}">
                <a16:creationId xmlns:a16="http://schemas.microsoft.com/office/drawing/2014/main" id="{48D82888-577C-4EFD-9AAE-C8D6331C939C}"/>
              </a:ext>
            </a:extLst>
          </p:cNvPr>
          <p:cNvCxnSpPr>
            <a:cxnSpLocks noChangeShapeType="1"/>
            <a:stCxn id="16" idx="3"/>
          </p:cNvCxnSpPr>
          <p:nvPr/>
        </p:nvCxnSpPr>
        <p:spPr bwMode="auto">
          <a:xfrm flipV="1">
            <a:off x="2295843" y="3482658"/>
            <a:ext cx="565150" cy="45402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31">
            <a:extLst>
              <a:ext uri="{FF2B5EF4-FFF2-40B4-BE49-F238E27FC236}">
                <a16:creationId xmlns:a16="http://schemas.microsoft.com/office/drawing/2014/main" id="{BBBD5028-B116-4041-92F8-4F1194A6E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093" y="3025458"/>
            <a:ext cx="1416050" cy="339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外部传输速率</a:t>
            </a:r>
          </a:p>
        </p:txBody>
      </p:sp>
      <p:cxnSp>
        <p:nvCxnSpPr>
          <p:cNvPr id="19" name="直接箭头连接符 32">
            <a:extLst>
              <a:ext uri="{FF2B5EF4-FFF2-40B4-BE49-F238E27FC236}">
                <a16:creationId xmlns:a16="http://schemas.microsoft.com/office/drawing/2014/main" id="{8A610829-9578-4366-B612-5C2FF1364BA2}"/>
              </a:ext>
            </a:extLst>
          </p:cNvPr>
          <p:cNvCxnSpPr>
            <a:cxnSpLocks noChangeShapeType="1"/>
            <a:stCxn id="18" idx="3"/>
          </p:cNvCxnSpPr>
          <p:nvPr/>
        </p:nvCxnSpPr>
        <p:spPr bwMode="auto">
          <a:xfrm flipV="1">
            <a:off x="2283143" y="3025458"/>
            <a:ext cx="565150" cy="169862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AutoShape 1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6DDCBB-B9B0-44A5-AF07-6BCCB1352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630" y="6435408"/>
            <a:ext cx="323850" cy="188912"/>
          </a:xfrm>
          <a:prstGeom prst="actionButtonBackPrevious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+mn-lt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874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8D0B7-6A86-4C85-A7E7-8C8DD01F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zh-CN" dirty="0"/>
              <a:t>Performance Measures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7308A-079F-43E1-8475-B6047060F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IN" altLang="zh-CN" b="1" dirty="0">
                <a:solidFill>
                  <a:srgbClr val="002060"/>
                </a:solidFill>
              </a:rPr>
              <a:t>Disk block </a:t>
            </a:r>
            <a:r>
              <a:rPr lang="en-IN" altLang="zh-CN" dirty="0"/>
              <a:t>is a logical unit for storage allocation and retrieval</a:t>
            </a:r>
          </a:p>
          <a:p>
            <a:pPr lvl="1">
              <a:spcAft>
                <a:spcPts val="0"/>
              </a:spcAft>
            </a:pPr>
            <a:r>
              <a:rPr lang="en-IN" altLang="zh-CN" dirty="0"/>
              <a:t>4 to 16 kilobytes typically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Smaller blocks: more transfers from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Larger blocks:  more space wasted due to partially filled blocks</a:t>
            </a:r>
            <a:endParaRPr lang="en-IN" altLang="zh-CN" dirty="0"/>
          </a:p>
          <a:p>
            <a:pPr>
              <a:spcAft>
                <a:spcPts val="0"/>
              </a:spcAft>
            </a:pPr>
            <a:r>
              <a:rPr lang="en-IN" altLang="zh-CN" b="1" dirty="0">
                <a:solidFill>
                  <a:srgbClr val="002060"/>
                </a:solidFill>
              </a:rPr>
              <a:t>Sequential access pattern</a:t>
            </a:r>
            <a:endParaRPr lang="en-IN" altLang="zh-CN" dirty="0"/>
          </a:p>
          <a:p>
            <a:pPr lvl="1">
              <a:spcAft>
                <a:spcPts val="0"/>
              </a:spcAft>
            </a:pPr>
            <a:r>
              <a:rPr lang="en-IN" altLang="zh-CN" dirty="0"/>
              <a:t>Successive requests are for successive disk blocks</a:t>
            </a:r>
          </a:p>
          <a:p>
            <a:pPr lvl="1">
              <a:spcAft>
                <a:spcPts val="0"/>
              </a:spcAft>
            </a:pPr>
            <a:r>
              <a:rPr lang="en-IN" altLang="zh-CN" dirty="0"/>
              <a:t>Disk seek required only for first block</a:t>
            </a:r>
          </a:p>
          <a:p>
            <a:pPr>
              <a:spcAft>
                <a:spcPts val="0"/>
              </a:spcAft>
            </a:pPr>
            <a:r>
              <a:rPr lang="en-IN" altLang="zh-CN" b="1" dirty="0">
                <a:solidFill>
                  <a:srgbClr val="002060"/>
                </a:solidFill>
              </a:rPr>
              <a:t>Random access pattern</a:t>
            </a:r>
          </a:p>
          <a:p>
            <a:pPr lvl="1">
              <a:spcAft>
                <a:spcPts val="0"/>
              </a:spcAft>
            </a:pPr>
            <a:r>
              <a:rPr lang="en-IN" altLang="zh-CN" dirty="0"/>
              <a:t>Successive requests are for blocks that can be anywhere on disk</a:t>
            </a:r>
          </a:p>
          <a:p>
            <a:pPr lvl="1">
              <a:spcAft>
                <a:spcPts val="0"/>
              </a:spcAft>
            </a:pPr>
            <a:r>
              <a:rPr lang="en-IN" altLang="zh-CN" dirty="0"/>
              <a:t>Each access requires a seek</a:t>
            </a:r>
          </a:p>
          <a:p>
            <a:pPr lvl="1">
              <a:spcAft>
                <a:spcPts val="0"/>
              </a:spcAft>
            </a:pPr>
            <a:r>
              <a:rPr lang="en-IN" altLang="zh-CN" dirty="0"/>
              <a:t>Transfer rates are low since a lot of time is wasted in seeks</a:t>
            </a:r>
          </a:p>
          <a:p>
            <a:pPr>
              <a:spcAft>
                <a:spcPts val="0"/>
              </a:spcAft>
            </a:pPr>
            <a:r>
              <a:rPr lang="en-IN" altLang="zh-CN" b="1" dirty="0">
                <a:solidFill>
                  <a:srgbClr val="002060"/>
                </a:solidFill>
              </a:rPr>
              <a:t>I/O operations per second (IOPS)</a:t>
            </a:r>
          </a:p>
          <a:p>
            <a:pPr lvl="1">
              <a:spcAft>
                <a:spcPts val="0"/>
              </a:spcAft>
            </a:pPr>
            <a:r>
              <a:rPr lang="en-IN" altLang="zh-CN" dirty="0"/>
              <a:t>Number of random block reads that a disk can support per second</a:t>
            </a:r>
          </a:p>
          <a:p>
            <a:pPr lvl="1">
              <a:spcAft>
                <a:spcPts val="0"/>
              </a:spcAft>
            </a:pPr>
            <a:r>
              <a:rPr lang="en-IN" altLang="zh-CN" dirty="0"/>
              <a:t>50 to 200 IOPS on current generation magnetic disks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30A22-75EF-41C2-A886-76D3E4E66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6F58-3E6D-4EC2-B707-76590F807E65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9EFCC2-5E1E-46E9-BF7D-73674846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980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5330D-CDB9-4F43-B55B-686CD75F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89598-942E-42CA-A82E-9E0708D92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failure (MTTF)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average time the disk is expected to run continuously without any failure.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Typically 3 to 5 years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Probability of failure of new disks is quite low, corresponding to a</a:t>
            </a:r>
            <a:br>
              <a:rPr lang="en-US" altLang="en-US" dirty="0"/>
            </a:br>
            <a:r>
              <a:rPr lang="ja-JP" altLang="en-US" dirty="0"/>
              <a:t>“</a:t>
            </a:r>
            <a:r>
              <a:rPr lang="en-US" altLang="ja-JP" dirty="0"/>
              <a:t>theoretical MTTF</a:t>
            </a:r>
            <a:r>
              <a:rPr lang="ja-JP" altLang="en-US" dirty="0"/>
              <a:t>”</a:t>
            </a:r>
            <a:r>
              <a:rPr lang="en-US" altLang="ja-JP" dirty="0"/>
              <a:t> of 500,000 to 1,200,000 hours for a new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an MTTF of 1,200,000 hours for a new disk means that given 1000 relatively new disks, on an average one will fail every 1200 hours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MTTF decreases as disk ages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173EC7-5F5F-4008-B0B6-442A15D7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F1CF-FCE8-4810-973A-0D3315C65242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7E110D-BF3F-480F-B364-A4DD39AA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71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CA898-7FB3-4F14-B833-19EC6586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12.4 </a:t>
            </a:r>
            <a:r>
              <a:rPr lang="en-US" altLang="en-US" dirty="0">
                <a:effectLst/>
              </a:rPr>
              <a:t>Flash Storage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AAAEC-BE1A-4A0D-8502-C7963D450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NOR flash vs NAND flash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NAND flash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used widely for storage, cheaper than NOR flash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requires page-at-a-time read (page: 512 bytes to 4 KB)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20 to 100 microseconds for a page read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Not much difference between sequential and random read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Page can only be written once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Must be erased to allow rewrite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FF0000"/>
                </a:solidFill>
              </a:rPr>
              <a:t>Solid state disks</a:t>
            </a:r>
            <a:r>
              <a:rPr lang="en-US" altLang="en-US" dirty="0">
                <a:solidFill>
                  <a:srgbClr val="FF0000"/>
                </a:solidFill>
              </a:rPr>
              <a:t> SSD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standard block-oriented disk interfaces, but store data on multiple flash storage devices internally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 of up to </a:t>
            </a:r>
            <a:r>
              <a:rPr lang="en-US" altLang="en-US" dirty="0">
                <a:solidFill>
                  <a:srgbClr val="FF0000"/>
                </a:solidFill>
              </a:rPr>
              <a:t>500 MB/sec using SATA</a:t>
            </a:r>
            <a:r>
              <a:rPr lang="en-US" altLang="en-US" dirty="0"/>
              <a:t>, and up to </a:t>
            </a:r>
            <a:r>
              <a:rPr lang="en-US" altLang="en-US" dirty="0">
                <a:solidFill>
                  <a:srgbClr val="FF0000"/>
                </a:solidFill>
              </a:rPr>
              <a:t>3 GB/sec using </a:t>
            </a:r>
            <a:r>
              <a:rPr lang="en-US" altLang="en-US" dirty="0" err="1">
                <a:solidFill>
                  <a:srgbClr val="FF0000"/>
                </a:solidFill>
              </a:rPr>
              <a:t>NVMe</a:t>
            </a:r>
            <a:r>
              <a:rPr lang="en-US" altLang="en-US" dirty="0">
                <a:solidFill>
                  <a:srgbClr val="FF0000"/>
                </a:solidFill>
              </a:rPr>
              <a:t> PCIe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3DAA6-8BE0-4409-B4E0-4C587337F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7233-9AAC-4435-9177-16E48DAFC873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2EDA63-E00A-4048-9955-C254E108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641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EC7A-66AA-459A-8033-4B078C84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面向</a:t>
            </a:r>
            <a:r>
              <a:rPr lang="en-US" altLang="zh-CN" dirty="0"/>
              <a:t>SSD</a:t>
            </a:r>
            <a:r>
              <a:rPr lang="zh-CN" altLang="en-US" dirty="0"/>
              <a:t>的新型硬盘接口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B736FF-AFE6-4546-882D-D3BAF35F2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988CF8-F344-4549-9F6A-6CEC80A0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142D-21A9-4B38-9773-2B49DCC2383A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06EC32-10A5-40DF-984A-C9A061BC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5D56AB-C7CF-4CD1-84CD-39F0EA954CFE}"/>
              </a:ext>
            </a:extLst>
          </p:cNvPr>
          <p:cNvSpPr txBox="1">
            <a:spLocks noChangeArrowheads="1"/>
          </p:cNvSpPr>
          <p:nvPr/>
        </p:nvSpPr>
        <p:spPr>
          <a:xfrm>
            <a:off x="2167762" y="1024501"/>
            <a:ext cx="763270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200" dirty="0">
              <a:latin typeface="Times New Roman" pitchFamily="18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E64C340-585D-4750-9A21-9B4FD9DA8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75" y="1878576"/>
            <a:ext cx="2376487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98A5F131-B9B0-4C01-8C16-141CDC3F2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062" y="1878576"/>
            <a:ext cx="1168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mSATA</a:t>
            </a:r>
            <a:endParaRPr lang="zh-CN" altLang="en-US" sz="2400">
              <a:latin typeface="Times New Roman" pitchFamily="18" charset="0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6180EED-6512-4E85-9696-1BE62EBF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475" y="1930963"/>
            <a:ext cx="3317875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6ADC2B8-7BCF-43C1-87AF-C0B04F420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862" y="2019863"/>
            <a:ext cx="68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M.2</a:t>
            </a:r>
            <a:endParaRPr lang="zh-CN" altLang="en-US" sz="2400">
              <a:latin typeface="Times New Roman" pitchFamily="18" charset="0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8CAAD066-2F1D-4215-8474-77E6DAE1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62" y="4337613"/>
            <a:ext cx="2293938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AB6DCE9-2252-4234-B310-F1FDBD016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162" y="4337613"/>
            <a:ext cx="1130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PCIE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Times New Roman" pitchFamily="18" charset="0"/>
              </a:rPr>
              <a:t>(</a:t>
            </a:r>
            <a:r>
              <a:rPr lang="zh-CN" altLang="en-US" sz="1600">
                <a:latin typeface="Times New Roman" pitchFamily="18" charset="0"/>
              </a:rPr>
              <a:t>直连</a:t>
            </a:r>
            <a:r>
              <a:rPr lang="en-US" altLang="zh-CN" sz="1600">
                <a:latin typeface="Times New Roman" pitchFamily="18" charset="0"/>
              </a:rPr>
              <a:t>CPU)</a:t>
            </a:r>
            <a:endParaRPr lang="zh-CN" altLang="en-US" sz="16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214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48DAB-02D7-4AF0-84D9-E91BE53A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Flash Storage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BFA0B-48E5-42CD-BD8F-A95854FB7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Erase happens in units of </a:t>
            </a:r>
            <a:r>
              <a:rPr lang="en-US" altLang="en-US" b="1" dirty="0">
                <a:solidFill>
                  <a:srgbClr val="002060"/>
                </a:solidFill>
              </a:rPr>
              <a:t>erase block </a:t>
            </a:r>
          </a:p>
          <a:p>
            <a:pPr lvl="1"/>
            <a:r>
              <a:rPr lang="en-US" altLang="en-US" dirty="0"/>
              <a:t>Takes 2 to 5 </a:t>
            </a:r>
            <a:r>
              <a:rPr lang="en-US" altLang="en-US" dirty="0" err="1"/>
              <a:t>millisecs</a:t>
            </a:r>
            <a:endParaRPr lang="en-US" altLang="en-US" dirty="0"/>
          </a:p>
          <a:p>
            <a:pPr lvl="1"/>
            <a:r>
              <a:rPr lang="en-US" altLang="en-US" dirty="0"/>
              <a:t>Erase block typically 256 KB to 1 MB (128 to 256 pages)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Remapping</a:t>
            </a:r>
            <a:r>
              <a:rPr lang="en-US" altLang="en-US" dirty="0"/>
              <a:t> of logical page addresses to physical page addresses avoids waiting for erase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Flash translation table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tracks mapping</a:t>
            </a:r>
          </a:p>
          <a:p>
            <a:pPr lvl="1"/>
            <a:r>
              <a:rPr lang="en-US" altLang="en-US" dirty="0"/>
              <a:t>also stored in a label field of flash page</a:t>
            </a:r>
          </a:p>
          <a:p>
            <a:pPr lvl="1"/>
            <a:r>
              <a:rPr lang="en-US" altLang="en-US" dirty="0"/>
              <a:t>remapping carried out by </a:t>
            </a:r>
            <a:r>
              <a:rPr lang="en-US" altLang="en-US" b="1" dirty="0">
                <a:solidFill>
                  <a:srgbClr val="002060"/>
                </a:solidFill>
              </a:rPr>
              <a:t>flash translation layer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altLang="en-US" b="1" dirty="0">
              <a:solidFill>
                <a:srgbClr val="002060"/>
              </a:solidFill>
            </a:endParaRPr>
          </a:p>
          <a:p>
            <a:r>
              <a:rPr lang="en-US" altLang="en-US" dirty="0"/>
              <a:t>After 100,000 to 1,000,000 erases, erase block becomes unreliable and cannot be used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wear leveling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3B84DA-3CB3-4223-AA15-EB80083D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A969-9A26-4E32-915F-8987030C97FF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FF3DA1-14B0-42DC-8D5C-1223BAD6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7601D2-9ABE-427B-8361-B9BAE54CB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289" y="3749557"/>
            <a:ext cx="4239167" cy="16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5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490AC-45EB-4EA2-B502-B612A9FD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zh-CN" dirty="0"/>
              <a:t>SSD Performance Metrics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4915E-6004-4676-97AC-F42D451E9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zh-CN" dirty="0"/>
              <a:t>Random reads/writes per second</a:t>
            </a:r>
          </a:p>
          <a:p>
            <a:pPr lvl="1"/>
            <a:r>
              <a:rPr lang="en-IN" altLang="zh-CN" dirty="0"/>
              <a:t>Typical 4 KB reads:  10,000 reads per second (10,000 IOPS)</a:t>
            </a:r>
          </a:p>
          <a:p>
            <a:pPr lvl="1"/>
            <a:r>
              <a:rPr lang="en-IN" altLang="zh-CN" dirty="0"/>
              <a:t>Typical  4KB writes: 40,000 IOPS</a:t>
            </a:r>
          </a:p>
          <a:p>
            <a:pPr lvl="1"/>
            <a:r>
              <a:rPr lang="en-IN" altLang="zh-CN" dirty="0"/>
              <a:t>SSDs support parallel reads</a:t>
            </a:r>
          </a:p>
          <a:p>
            <a:pPr lvl="2"/>
            <a:r>
              <a:rPr lang="en-IN" altLang="zh-CN" dirty="0"/>
              <a:t>Typical 4KB reads: </a:t>
            </a:r>
          </a:p>
          <a:p>
            <a:pPr lvl="3"/>
            <a:r>
              <a:rPr lang="en-IN" altLang="zh-CN" sz="2400" dirty="0"/>
              <a:t>100,000 IOPS with 32 requests in parallel (QD-32) on SATA</a:t>
            </a:r>
          </a:p>
          <a:p>
            <a:pPr lvl="3"/>
            <a:r>
              <a:rPr lang="en-IN" altLang="zh-CN" sz="2400" dirty="0"/>
              <a:t>350,000 IOPS with QD-32 on </a:t>
            </a:r>
            <a:r>
              <a:rPr lang="en-IN" altLang="zh-CN" sz="2400" dirty="0" err="1"/>
              <a:t>NVMe</a:t>
            </a:r>
            <a:r>
              <a:rPr lang="en-IN" altLang="zh-CN" sz="2400" dirty="0"/>
              <a:t> PCIe</a:t>
            </a:r>
          </a:p>
          <a:p>
            <a:pPr lvl="2"/>
            <a:r>
              <a:rPr lang="en-IN" altLang="zh-CN" dirty="0"/>
              <a:t>Typical 4KB writes:</a:t>
            </a:r>
          </a:p>
          <a:p>
            <a:pPr lvl="3"/>
            <a:r>
              <a:rPr lang="en-IN" altLang="zh-CN" sz="2400" dirty="0"/>
              <a:t>100,000 IOPS with QD-32, even higher on some models</a:t>
            </a:r>
          </a:p>
          <a:p>
            <a:r>
              <a:rPr lang="en-IN" altLang="zh-CN" dirty="0"/>
              <a:t> Data transfer rate for sequential reads/writes</a:t>
            </a:r>
          </a:p>
          <a:p>
            <a:pPr lvl="1"/>
            <a:r>
              <a:rPr lang="en-IN" altLang="zh-CN" dirty="0">
                <a:solidFill>
                  <a:srgbClr val="FF0000"/>
                </a:solidFill>
              </a:rPr>
              <a:t>400 MB/sec for SATA3, 2 to 3 GB/sec using </a:t>
            </a:r>
            <a:r>
              <a:rPr lang="en-IN" altLang="zh-CN" dirty="0" err="1">
                <a:solidFill>
                  <a:srgbClr val="FF0000"/>
                </a:solidFill>
              </a:rPr>
              <a:t>NVMe</a:t>
            </a:r>
            <a:r>
              <a:rPr lang="en-IN" altLang="zh-CN" dirty="0">
                <a:solidFill>
                  <a:srgbClr val="FF0000"/>
                </a:solidFill>
              </a:rPr>
              <a:t> PCIe</a:t>
            </a:r>
          </a:p>
          <a:p>
            <a:r>
              <a:rPr lang="en-IN" altLang="zh-CN" b="1" dirty="0"/>
              <a:t>Hybrid disks</a:t>
            </a:r>
            <a:r>
              <a:rPr lang="en-IN" altLang="zh-CN" dirty="0"/>
              <a:t>: combine small amount of flash cache with larger magnetic disk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75D9EB-5ACA-4011-81AF-F7B6F4E6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B5A03-01DD-432B-BD99-78B9C5A0B057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2E2317-ADFF-43AF-B108-D7FA9EE1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98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  <a:endParaRPr lang="en-US" altLang="zh-CN" dirty="0"/>
          </a:p>
          <a:p>
            <a:r>
              <a:rPr lang="en-US" altLang="zh-CN" dirty="0"/>
              <a:t>Storage Interfaces</a:t>
            </a:r>
          </a:p>
          <a:p>
            <a:r>
              <a:rPr lang="en-US" altLang="zh-CN" dirty="0"/>
              <a:t>Magnetic Disk</a:t>
            </a:r>
          </a:p>
          <a:p>
            <a:r>
              <a:rPr lang="en-US" altLang="en-US" dirty="0">
                <a:effectLst/>
              </a:rPr>
              <a:t>Flash Storage</a:t>
            </a:r>
            <a:endParaRPr lang="en-US" altLang="zh-CN" dirty="0"/>
          </a:p>
          <a:p>
            <a:r>
              <a:rPr lang="en-US" altLang="en-US" sz="2400" dirty="0"/>
              <a:t>RAID</a:t>
            </a:r>
          </a:p>
          <a:p>
            <a:r>
              <a:rPr lang="en-US" altLang="en-US"/>
              <a:t>Disk-block Acces</a:t>
            </a:r>
            <a:r>
              <a:rPr lang="en-US" altLang="en-US" dirty="0"/>
              <a:t>s</a:t>
            </a:r>
            <a:endParaRPr lang="en-U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F015-452B-48EC-A252-9A7C58735969}" type="datetime1">
              <a:rPr lang="zh-CN" altLang="en-US" smtClean="0"/>
              <a:t>2021/11/22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948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36487-9D78-41EB-91E8-6C44608BA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zh-CN" dirty="0"/>
              <a:t>Storage Class Memory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C00055-CCF0-48A4-8800-A8AFC8189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IN" altLang="zh-CN" dirty="0"/>
              <a:t>3D-XPoint memory technology pioneered by Intel</a:t>
            </a:r>
          </a:p>
          <a:p>
            <a:pPr>
              <a:spcAft>
                <a:spcPts val="0"/>
              </a:spcAft>
            </a:pPr>
            <a:r>
              <a:rPr lang="en-IN" altLang="zh-CN" dirty="0"/>
              <a:t>Available as Intel Optane</a:t>
            </a:r>
          </a:p>
          <a:p>
            <a:pPr lvl="1">
              <a:spcAft>
                <a:spcPts val="0"/>
              </a:spcAft>
            </a:pPr>
            <a:r>
              <a:rPr lang="en-IN" altLang="zh-CN" dirty="0"/>
              <a:t>SSD interface shipped from 2017</a:t>
            </a:r>
          </a:p>
          <a:p>
            <a:pPr lvl="2">
              <a:spcAft>
                <a:spcPts val="0"/>
              </a:spcAft>
            </a:pPr>
            <a:r>
              <a:rPr lang="en-IN" altLang="zh-CN" dirty="0"/>
              <a:t>Allows lower latency than flash SSDs</a:t>
            </a:r>
          </a:p>
          <a:p>
            <a:pPr lvl="1">
              <a:spcAft>
                <a:spcPts val="0"/>
              </a:spcAft>
            </a:pPr>
            <a:r>
              <a:rPr lang="en-IN" altLang="zh-CN" dirty="0"/>
              <a:t>Non-volatile memory interface announced in 2018</a:t>
            </a:r>
          </a:p>
          <a:p>
            <a:pPr lvl="2">
              <a:spcAft>
                <a:spcPts val="0"/>
              </a:spcAft>
            </a:pPr>
            <a:r>
              <a:rPr lang="en-IN" altLang="zh-CN" dirty="0"/>
              <a:t>Supports direct access to words, at speeds comparable to main-memory speeds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FDA1A7-EDF3-4374-859E-AE5372B9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E9165-849E-450C-8721-B3C05388F44F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386584-29C0-47EF-B920-8C392C4B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224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FB1B9-4880-4F8F-85A3-771E2F22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12.5 RAID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CAD70-556C-4A19-8B66-9165C2B5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RAID: Redundant Arrays of Independent Disks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 dirty="0"/>
              <a:t>disk organization techniques that manage a large numbers of disks, providing a view of a single disk of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FF0000"/>
                </a:solidFill>
              </a:rPr>
              <a:t>high capacity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FF0000"/>
                </a:solidFill>
              </a:rPr>
              <a:t>high speed  </a:t>
            </a:r>
            <a:r>
              <a:rPr lang="en-US" altLang="en-US" dirty="0"/>
              <a:t>by using multiple disks in parallel, 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FF0000"/>
                </a:solidFill>
              </a:rPr>
              <a:t>high reliability </a:t>
            </a:r>
            <a:r>
              <a:rPr lang="en-US" altLang="en-US" dirty="0"/>
              <a:t>by storing data redundantly, so that data can be recovered even if  a disk fails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The chance that some disk out of a set of </a:t>
            </a:r>
            <a:r>
              <a:rPr lang="en-US" altLang="en-US" i="1" dirty="0"/>
              <a:t>N</a:t>
            </a:r>
            <a:r>
              <a:rPr lang="en-US" altLang="en-US" dirty="0"/>
              <a:t> disks will fail is much higher than the chance that a specific single disk will fail.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a system with 100 disks, each with MTTF of 100,000 hours (approx.  11 years), will have a system MTTF of 1000 hours (approx. 41 days)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Techniques for </a:t>
            </a:r>
            <a:r>
              <a:rPr lang="en-US" altLang="en-US" dirty="0">
                <a:solidFill>
                  <a:srgbClr val="FF0000"/>
                </a:solidFill>
              </a:rPr>
              <a:t>using redundancy to avoid data loss </a:t>
            </a:r>
            <a:r>
              <a:rPr lang="en-US" altLang="en-US" dirty="0"/>
              <a:t>are critical with large numbers of disks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3D8A1D-5044-4355-9262-C9907FDA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A0E2-8F0D-40A1-82A4-5D397C639EA1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CDF2F4-4857-47D8-92A6-249B5098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97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9D082-B5BD-48AE-A563-1A9E3B2F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13DC3-AB90-444F-AA89-2E6A3C9D1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Every write is carried out on both disks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Reads can take place from either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Probability of combined event is very small 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4D526-0230-4F43-8BC5-8B6BBF8D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A5018-5EA1-4987-9877-507C5F0A20C8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3BD2A2-6237-41D8-8881-D7D1B095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848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5C91F-4532-4160-A806-5AED136C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6114D5-61D8-41B1-98AC-25ED260F3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Two main goals of parallelism in a disk system: 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2.	Parallelize large accesses to reduce response time.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Improve transfer rate by striping data across multiple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split the bits of each byte across multiple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 an array of eight disks, write bit </a:t>
            </a:r>
            <a:r>
              <a:rPr lang="en-US" altLang="en-US" i="1" dirty="0" err="1"/>
              <a:t>i</a:t>
            </a:r>
            <a:r>
              <a:rPr lang="en-US" altLang="en-US" dirty="0"/>
              <a:t> of each byte to disk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>
              <a:spcAft>
                <a:spcPts val="0"/>
              </a:spcAft>
            </a:pPr>
            <a:r>
              <a:rPr lang="en-US" altLang="en-US" dirty="0"/>
              <a:t>Each access can read data at eight times the rate of a single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But seek/access time worse than for a single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Bit level striping is not used much any more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Requests for different blocks can run in parallel if the blocks reside on different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request for a long sequence of blocks can utilize all disks in parallel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8C7571-14BB-4C94-8BCB-439CCDFF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01FF3-D4CD-4C24-BD64-7DFE479F04C8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7915F9-80C5-43DF-92AF-ADEC4DDA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259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CEE1E-1444-4295-942E-5EFD2347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B7D78-D89A-4546-B9AA-8546273D0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Schemes to provide redundancy at lower cost by using disk striping combined with parity bits</a:t>
            </a:r>
          </a:p>
          <a:p>
            <a:pPr lvl="1"/>
            <a:r>
              <a:rPr lang="en-US" altLang="en-US" dirty="0"/>
              <a:t>Different RAID organizations, or RAID levels, have differing cost, performance and reliability characteristics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0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Block striping; non-redundant</a:t>
            </a:r>
            <a:r>
              <a:rPr lang="en-US" altLang="en-US" dirty="0">
                <a:solidFill>
                  <a:schemeClr val="tx2"/>
                </a:solidFill>
              </a:rPr>
              <a:t>.</a:t>
            </a:r>
            <a:r>
              <a:rPr lang="en-US" altLang="en-US" dirty="0"/>
              <a:t>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 Used in high-performance applications where data loss is not critical.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1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Mirrored disks </a:t>
            </a:r>
            <a:r>
              <a:rPr lang="en-US" altLang="en-US" dirty="0"/>
              <a:t>with block striping</a:t>
            </a:r>
          </a:p>
          <a:p>
            <a:pPr lvl="1"/>
            <a:r>
              <a:rPr lang="en-US" altLang="en-US" dirty="0"/>
              <a:t>Offers best write performance.  </a:t>
            </a:r>
          </a:p>
          <a:p>
            <a:pPr lvl="1"/>
            <a:r>
              <a:rPr lang="en-US" altLang="en-US" dirty="0"/>
              <a:t>Popular for applications such as storing log files in a database system.</a:t>
            </a:r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B637C6-F34B-45F9-ABC0-189A107F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7BA62-07A7-4BCC-B17A-825DC0F38FB3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1AEDB0-EDEF-4834-9710-369BFB4C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1BDD5FAA-1FB3-40F7-AEEB-26FC28F22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3244"/>
          <a:stretch/>
        </p:blipFill>
        <p:spPr>
          <a:xfrm>
            <a:off x="3395813" y="4705596"/>
            <a:ext cx="4505913" cy="19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65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DA4A4-5119-454C-83E7-5DA4D6CB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E469D3-8348-41EF-825D-ECA3B5541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Parity blocks</a:t>
            </a:r>
            <a:r>
              <a:rPr lang="en-US" altLang="en-US" dirty="0"/>
              <a:t>: Parity block </a:t>
            </a:r>
            <a:r>
              <a:rPr lang="en-US" altLang="en-US" i="1" dirty="0"/>
              <a:t>j</a:t>
            </a:r>
            <a:r>
              <a:rPr lang="en-US" altLang="en-US" dirty="0"/>
              <a:t> stores XOR of bits from block </a:t>
            </a:r>
            <a:r>
              <a:rPr lang="en-US" altLang="en-US" i="1" dirty="0"/>
              <a:t>j </a:t>
            </a:r>
            <a:r>
              <a:rPr lang="en-US" altLang="en-US" dirty="0"/>
              <a:t> of each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When writing data to a block </a:t>
            </a:r>
            <a:r>
              <a:rPr lang="en-US" altLang="en-US" i="1" dirty="0"/>
              <a:t>j</a:t>
            </a:r>
            <a:r>
              <a:rPr lang="en-US" altLang="en-US" dirty="0"/>
              <a:t>, parity block </a:t>
            </a:r>
            <a:r>
              <a:rPr lang="en-US" altLang="en-US" i="1" dirty="0"/>
              <a:t>j </a:t>
            </a:r>
            <a:r>
              <a:rPr lang="en-US" altLang="en-US" dirty="0"/>
              <a:t>must also be computed and written to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Can be done by using old parity block, old value of current block and new value of current block (2 block reads + 2 block writes)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Or by recomputing the parity value using the new values of blocks corresponding to the parity block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More efficient for writing large amounts of data sequentially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To recover data for a block, compute XOR of bits from all other blocks in the set including the parity block</a:t>
            </a:r>
          </a:p>
          <a:p>
            <a:pPr lvl="1"/>
            <a:endParaRPr lang="en-US" altLang="en-US" dirty="0"/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6DA85C-A983-4E91-BA18-4E5C54AA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851E-842A-4307-AB1E-0FEAD61B15DC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7E102E-EDE3-4BC6-A57C-B2BD1EDE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645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870BB-9688-4D49-ADB9-B06D9A91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713C8C-863F-4F21-8ABE-E2BDF32E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Distributed Parity</a:t>
            </a:r>
            <a:r>
              <a:rPr lang="en-US" altLang="en-US" dirty="0"/>
              <a:t>; partitions data and parity among all</a:t>
            </a:r>
            <a:r>
              <a:rPr lang="en-US" altLang="en-US" i="1" dirty="0"/>
              <a:t> N</a:t>
            </a:r>
            <a:r>
              <a:rPr lang="en-US" altLang="en-US" dirty="0"/>
              <a:t> + 1 disks, rather than storing data in </a:t>
            </a:r>
            <a:r>
              <a:rPr lang="en-US" altLang="en-US" i="1" dirty="0"/>
              <a:t>N</a:t>
            </a:r>
            <a:r>
              <a:rPr lang="en-US" altLang="en-US" dirty="0"/>
              <a:t> disks and parity in 1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with 5 disks, parity block for </a:t>
            </a:r>
            <a:r>
              <a:rPr lang="en-US" altLang="en-US" i="1" dirty="0"/>
              <a:t>n</a:t>
            </a:r>
            <a:r>
              <a:rPr lang="en-US" altLang="en-US" dirty="0"/>
              <a:t>th set of blocks is stored on disk (</a:t>
            </a:r>
            <a:r>
              <a:rPr lang="en-US" altLang="en-US" i="1" dirty="0"/>
              <a:t>n mod</a:t>
            </a:r>
            <a:r>
              <a:rPr lang="en-US" altLang="en-US" dirty="0"/>
              <a:t> 5) + 1, with the data blocks stored on the other 4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Block writes occur in parallel if the blocks and their parity blocks are on different disks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00FCD-626E-4BDA-A0E8-DD5492657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138C-3FD7-490B-A9F4-4654BAB5447D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51BF37-9512-47AD-82EA-776AC757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B9F79D7-5A61-4F68-A51E-F415AB968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19" b="25063"/>
          <a:stretch/>
        </p:blipFill>
        <p:spPr>
          <a:xfrm>
            <a:off x="2179463" y="3330435"/>
            <a:ext cx="5010472" cy="12182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E29A743-42C3-4531-92A6-31DCFF862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5600" y="4827690"/>
            <a:ext cx="3125684" cy="16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60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EFCF5-AC66-4250-9C4B-8FB69BA4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C75B2-F373-4383-BD0C-1ACB7CF92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6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rgbClr val="002060"/>
                </a:solidFill>
              </a:rPr>
              <a:t>P+Q Redundancy </a:t>
            </a:r>
            <a:r>
              <a:rPr lang="en-US" altLang="en-US" dirty="0"/>
              <a:t>scheme; similar to Level 5, but stores two error correction blocks (P, Q) instead of single parity block to guard against multiple disk failures.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 Better reliability than Level 5 at a higher cost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Becoming more important as storage sizes increase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BCBBB-D932-4D97-8FB5-3716C18B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997-6724-476E-938A-FF5FE74D97AD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842C02-2ED5-4C76-A4E9-D74A4A1E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AEFE7CA8-BE41-4DD8-8EF6-503C3695B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230" b="452"/>
          <a:stretch/>
        </p:blipFill>
        <p:spPr>
          <a:xfrm>
            <a:off x="2401917" y="3221953"/>
            <a:ext cx="6790364" cy="165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32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CB3A9-6188-48A3-8043-72F73F97E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FCD374-0B0E-4C37-A141-EA40A35E5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/>
              <a:t>Other levels (not used in practice):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2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Memory-Style Error-Correcting-Codes </a:t>
            </a:r>
            <a:r>
              <a:rPr lang="en-US" altLang="en-US" dirty="0"/>
              <a:t>(ECC) with bit striping.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3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002060"/>
                </a:solidFill>
              </a:rPr>
              <a:t>Bit-Interleaved Parity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4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Parity</a:t>
            </a:r>
            <a:r>
              <a:rPr lang="en-US" altLang="en-US" dirty="0"/>
              <a:t>; uses block-level striping, and keeps a parity block on a separate </a:t>
            </a:r>
            <a:r>
              <a:rPr lang="en-US" altLang="en-US" b="1" i="1" dirty="0"/>
              <a:t>parity disk </a:t>
            </a:r>
            <a:r>
              <a:rPr lang="en-US" altLang="en-US" dirty="0"/>
              <a:t>for corresponding blocks from </a:t>
            </a:r>
            <a:r>
              <a:rPr lang="en-US" altLang="en-US" i="1" dirty="0"/>
              <a:t>N</a:t>
            </a:r>
            <a:r>
              <a:rPr lang="en-US" altLang="en-US" dirty="0"/>
              <a:t> other disks.</a:t>
            </a:r>
          </a:p>
          <a:p>
            <a:pPr lvl="2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RAID 5 is better than RAID 4, since with RAID 4 with random writes, parity disk gets much higher write load than other disks and becomes a bottleneck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2977B4-FAB0-4995-8C04-D9B30E14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A191F-4FD6-4F1C-A843-9D36A8EE82D7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A90C6E-F07A-42DF-AF17-B26FDECC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454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9EC2F3-D1B1-4DBC-9D77-47F5C8F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C6F0B1-ACE3-48EB-AA11-EE7AA3C9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422D-2397-4735-A8EA-34BE5219ED7A}" type="datetime1">
              <a:rPr lang="zh-CN" altLang="en-US" smtClean="0"/>
              <a:t>2021/11/22</a:t>
            </a:fld>
            <a:endParaRPr lang="zh-CN" altLang="en-US" dirty="0"/>
          </a:p>
        </p:txBody>
      </p:sp>
      <p:pic>
        <p:nvPicPr>
          <p:cNvPr id="6" name="Picture 5" descr="cexKsR8j4uJ6">
            <a:extLst>
              <a:ext uri="{FF2B5EF4-FFF2-40B4-BE49-F238E27FC236}">
                <a16:creationId xmlns:a16="http://schemas.microsoft.com/office/drawing/2014/main" id="{34CF3EBC-049E-48C3-99E7-3CA954333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11" y="2045463"/>
            <a:ext cx="403225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D4275CF4-3759-4759-85DC-64AA90D6D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461" y="2045463"/>
            <a:ext cx="49092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+mn-lt"/>
                <a:ea typeface="微软雅黑 Light" panose="020B0502040204020203" pitchFamily="34" charset="-122"/>
              </a:rPr>
              <a:t>LSI </a:t>
            </a:r>
            <a:r>
              <a:rPr lang="en-US" altLang="zh-CN" sz="2400" b="1" dirty="0" err="1">
                <a:latin typeface="+mn-lt"/>
                <a:ea typeface="微软雅黑 Light" panose="020B0502040204020203" pitchFamily="34" charset="-122"/>
              </a:rPr>
              <a:t>MegaRAID</a:t>
            </a:r>
            <a:r>
              <a:rPr lang="en-US" altLang="zh-CN" sz="2400" b="1" dirty="0">
                <a:latin typeface="+mn-lt"/>
                <a:ea typeface="微软雅黑 Light" panose="020B0502040204020203" pitchFamily="34" charset="-122"/>
              </a:rPr>
              <a:t> SAS 8708EM2   </a:t>
            </a:r>
            <a:r>
              <a:rPr lang="zh-CN" altLang="en-US" sz="2400" b="1" dirty="0">
                <a:latin typeface="+mn-lt"/>
                <a:ea typeface="微软雅黑 Light" panose="020B0502040204020203" pitchFamily="34" charset="-122"/>
              </a:rPr>
              <a:t>￥</a:t>
            </a:r>
            <a:r>
              <a:rPr lang="en-US" altLang="zh-CN" sz="2400" b="1" dirty="0">
                <a:latin typeface="+mn-lt"/>
                <a:ea typeface="微软雅黑 Light" panose="020B0502040204020203" pitchFamily="34" charset="-122"/>
              </a:rPr>
              <a:t>2000</a:t>
            </a:r>
            <a:endParaRPr lang="zh-CN" altLang="en-US" sz="2400" dirty="0">
              <a:latin typeface="+mn-lt"/>
              <a:ea typeface="微软雅黑 Light" panose="020B0502040204020203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BA709-0687-43BD-AE32-365FE804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61" y="2640776"/>
            <a:ext cx="508635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Line 8">
            <a:extLst>
              <a:ext uri="{FF2B5EF4-FFF2-40B4-BE49-F238E27FC236}">
                <a16:creationId xmlns:a16="http://schemas.microsoft.com/office/drawing/2014/main" id="{4F9CEA8C-7C56-488B-BBC2-C72B96C15D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2236" y="4566413"/>
            <a:ext cx="2016125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228575A-73CA-4628-9160-17C36B4C4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7" y="256466"/>
            <a:ext cx="11601692" cy="169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269875" indent="-269875" eaLnBrk="1" hangingPunct="1">
              <a:spcBef>
                <a:spcPts val="560"/>
              </a:spcBef>
              <a:buClr>
                <a:srgbClr val="0B32D9"/>
              </a:buClr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RAID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卡：</a:t>
            </a:r>
            <a:endParaRPr lang="en-US" altLang="zh-CN" sz="2400" dirty="0">
              <a:latin typeface="+mn-lt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marL="627063" lvl="1" indent="-269875" eaLnBrk="1" hangingPunct="1"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实现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RAID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功能的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板卡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，由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I/O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处理器、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硬盘控制器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、硬盘连接器和缓存等构成</a:t>
            </a:r>
            <a:endParaRPr lang="en-US" altLang="zh-CN" sz="2400" dirty="0">
              <a:latin typeface="+mn-lt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marL="627063" lvl="1" indent="-269875" eaLnBrk="1" hangingPunct="1"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将多个磁盘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固态硬盘驱动器在逻辑上组织为一个磁盘驱动器，管理多个磁盘驱动器同时传输数据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0F414C0D-10EA-4904-99F3-E13FA933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733" y="5519062"/>
            <a:ext cx="40270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高档主板可实现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RAID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功能</a:t>
            </a:r>
            <a:endParaRPr lang="en-US" altLang="zh-CN" sz="2400" dirty="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RAID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卡</a:t>
            </a:r>
          </a:p>
        </p:txBody>
      </p:sp>
    </p:spTree>
    <p:extLst>
      <p:ext uri="{BB962C8B-B14F-4D97-AF65-F5344CB8AC3E}">
        <p14:creationId xmlns:p14="http://schemas.microsoft.com/office/powerpoint/2010/main" val="30653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E3F87-E2EE-4EC4-B3BF-92C63583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dirty="0">
                <a:cs typeface="Times New Roman" pitchFamily="18" charset="0"/>
              </a:rPr>
              <a:t>12.1 Classification of Physical Storage Media</a:t>
            </a: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EB936-448C-4B38-B904-EA200F6F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6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en-US" dirty="0"/>
              <a:t>Can differentiate storage into: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volatile storage</a:t>
            </a:r>
            <a:r>
              <a:rPr lang="en-US" altLang="en-US" b="1" dirty="0"/>
              <a:t>: </a:t>
            </a:r>
            <a:r>
              <a:rPr lang="en-US" altLang="en-US" dirty="0"/>
              <a:t>loses contents when power is switched off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storage</a:t>
            </a:r>
            <a:r>
              <a:rPr lang="en-US" altLang="en-US" dirty="0"/>
              <a:t>: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Contents persist even when power is switched off.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Includes secondary and tertiary storage, as well as batter-backed up main-memory.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Factors affecting choice of storage media include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Speed with which data can be accessed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Cost per unit of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Reliability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3A8103-0CF1-4980-BA2F-2FAE0295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1D31-F793-4447-A9DA-ABD3F414204C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DC6197-54F2-4B68-AF11-774606D3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436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081E0-2009-48F5-B6ED-D52DDBE4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615D68-7D4E-4632-A0EB-AC32DF622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Factors in choosing RAID level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Monetary cost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</a:t>
            </a:r>
            <a:r>
              <a:rPr lang="en-US" altLang="en-US" dirty="0"/>
              <a:t>: Number of I/O operations per second, and bandwidth during normal operation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failure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rebuild </a:t>
            </a:r>
            <a:r>
              <a:rPr lang="en-US" altLang="en-US" dirty="0"/>
              <a:t>of failed disk</a:t>
            </a:r>
          </a:p>
          <a:p>
            <a:pPr lvl="2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Including time taken to rebuild failed disk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RAID 0 is used only when data safety is not important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E.g., data can be recovered quickly from other sources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4176B5-53A2-4904-BCBE-D5C07FC6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29E8-BE25-4C30-81F5-2D801C68CA06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A2AEA-0FE3-4369-A709-05BE64077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903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1628E-0F0C-48F0-84E3-ABC1DC66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E998F4-B8FA-4813-AC0E-87EB678B6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Level 1 provides much better write performance than level 5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Level 5 requires at least 2 block reads and 2 block writes to write a single block, whereas Level 1 only requires 2 block writes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1 had higher storage cost than level 5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5 is preferred for applications where writes are sequential and large (many blocks), and need large amounts of data storage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RAID 1 is preferred for applications with many random/small updates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6 gives better data protection than RAID 5 since it can tolerate two disk (or disk block) failures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Increasing in importance since latent block failures on one disk, coupled with a failure of another disk can result in data loss with RAID 1 and RAID 5.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467D31-2AF7-4B4F-BE20-7D30834B9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4BDF5-A16C-41AA-B266-0B8DAD22E17F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527870-F061-4DE4-8D64-2FF95A2F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291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1476F-8FAC-4CDF-BE63-C21A0E79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12.6 Disk-Block Access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A17259-8318-4623-A8A5-6DAD5CA0C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1F611E-E878-4AAE-9B44-0734D88C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EA3F-BE71-46B0-97E9-1C9FDC2C6BC1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F9BFC7-B68A-4BFB-B87F-4E2AA78B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668EF350-9C43-46DC-A2F7-20E7D1E0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75" y="3206928"/>
            <a:ext cx="8212660" cy="173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96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E0194-04E5-40DB-9630-54274BEC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 Block Access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0D2448-1247-4032-A911-F5DC6944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File organization</a:t>
            </a:r>
          </a:p>
          <a:p>
            <a:pPr lvl="1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Allocate blocks of a file in as contiguous a manner as possible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Allocation in units of </a:t>
            </a:r>
            <a:r>
              <a:rPr lang="en-US" altLang="en-US" b="1" dirty="0">
                <a:solidFill>
                  <a:schemeClr val="bg1">
                    <a:lumMod val="10000"/>
                  </a:schemeClr>
                </a:solidFill>
              </a:rPr>
              <a:t>extents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Files may get </a:t>
            </a:r>
            <a:r>
              <a:rPr lang="en-US" altLang="en-US" b="1" dirty="0">
                <a:solidFill>
                  <a:srgbClr val="002060"/>
                </a:solidFill>
              </a:rPr>
              <a:t>fragmented</a:t>
            </a:r>
            <a:endParaRPr lang="en-US" altLang="en-US" dirty="0"/>
          </a:p>
          <a:p>
            <a:pPr lvl="2">
              <a:spcAft>
                <a:spcPts val="0"/>
              </a:spcAft>
            </a:pPr>
            <a:r>
              <a:rPr lang="en-US" altLang="en-US" dirty="0"/>
              <a:t>E.g., if free blocks on disk are scattered, and newly created file has its blocks scattered over the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Sequential access to a fragmented file results in increased disk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Some systems have utilities to </a:t>
            </a:r>
            <a:r>
              <a:rPr lang="en-US" altLang="en-US" b="1" dirty="0">
                <a:solidFill>
                  <a:srgbClr val="002060"/>
                </a:solidFill>
              </a:rPr>
              <a:t>defragment</a:t>
            </a:r>
            <a:r>
              <a:rPr lang="en-US" altLang="en-US" dirty="0"/>
              <a:t> the file system, in order to speed up file access</a:t>
            </a:r>
            <a:endParaRPr lang="en-US" altLang="en-US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altLang="en-US" b="1">
                <a:solidFill>
                  <a:srgbClr val="002060"/>
                </a:solidFill>
              </a:rPr>
              <a:t>Non-volatile write buffers </a:t>
            </a:r>
          </a:p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7F1397-C8B7-4CD3-9C47-F5C1DDED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0E716-01A7-453E-86F5-30B708B89219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9990B5-EBA1-4290-8439-52936FCE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002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1" y="1004247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1467870"/>
            <a:ext cx="6176467" cy="281608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968A5B-47F3-4615-9AEC-12CE0321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48374F-0DE5-4F6A-819C-FE9E19DB2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1A4A9-683A-4E05-A3DF-8D92C3F23AAB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795C2F79-5D37-453F-A064-5D4C0DD7A1E0}"/>
              </a:ext>
            </a:extLst>
          </p:cNvPr>
          <p:cNvSpPr txBox="1">
            <a:spLocks noChangeArrowheads="1"/>
          </p:cNvSpPr>
          <p:nvPr/>
        </p:nvSpPr>
        <p:spPr>
          <a:xfrm>
            <a:off x="1562100" y="6162675"/>
            <a:ext cx="7793038" cy="457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latin typeface="+mn-lt"/>
              </a:rPr>
              <a:t>Fig.12.1  Storage-device hierarchy</a:t>
            </a:r>
          </a:p>
        </p:txBody>
      </p:sp>
      <p:sp>
        <p:nvSpPr>
          <p:cNvPr id="6" name="Text Box 1056">
            <a:extLst>
              <a:ext uri="{FF2B5EF4-FFF2-40B4-BE49-F238E27FC236}">
                <a16:creationId xmlns:a16="http://schemas.microsoft.com/office/drawing/2014/main" id="{1D35C0BE-7B85-4BCF-B510-827E40B5B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388" y="327025"/>
            <a:ext cx="32408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+mn-lt"/>
              </a:rPr>
              <a:t>Performance Indicators :</a:t>
            </a:r>
          </a:p>
        </p:txBody>
      </p:sp>
      <p:pic>
        <p:nvPicPr>
          <p:cNvPr id="8" name="Picture 1027">
            <a:extLst>
              <a:ext uri="{FF2B5EF4-FFF2-40B4-BE49-F238E27FC236}">
                <a16:creationId xmlns:a16="http://schemas.microsoft.com/office/drawing/2014/main" id="{40A5EE0E-1BE8-4BE2-85A9-04B48DF9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1303" r="2591" b="568"/>
          <a:stretch>
            <a:fillRect/>
          </a:stretch>
        </p:blipFill>
        <p:spPr bwMode="auto">
          <a:xfrm>
            <a:off x="2454275" y="1666875"/>
            <a:ext cx="5334000" cy="418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1028">
            <a:extLst>
              <a:ext uri="{FF2B5EF4-FFF2-40B4-BE49-F238E27FC236}">
                <a16:creationId xmlns:a16="http://schemas.microsoft.com/office/drawing/2014/main" id="{362C5238-1240-4D8C-9C5A-C78C5199024B}"/>
              </a:ext>
            </a:extLst>
          </p:cNvPr>
          <p:cNvSpPr>
            <a:spLocks/>
          </p:cNvSpPr>
          <p:nvPr/>
        </p:nvSpPr>
        <p:spPr bwMode="auto">
          <a:xfrm>
            <a:off x="2722563" y="3267075"/>
            <a:ext cx="188913" cy="949325"/>
          </a:xfrm>
          <a:prstGeom prst="leftBrace">
            <a:avLst>
              <a:gd name="adj1" fmla="val 48003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1030">
            <a:extLst>
              <a:ext uri="{FF2B5EF4-FFF2-40B4-BE49-F238E27FC236}">
                <a16:creationId xmlns:a16="http://schemas.microsoft.com/office/drawing/2014/main" id="{2E562CC7-E03D-4877-805E-298D4B042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4075" y="752475"/>
            <a:ext cx="7032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CPU</a:t>
            </a:r>
          </a:p>
        </p:txBody>
      </p:sp>
      <p:sp>
        <p:nvSpPr>
          <p:cNvPr id="11" name="Text Box 1031">
            <a:extLst>
              <a:ext uri="{FF2B5EF4-FFF2-40B4-BE49-F238E27FC236}">
                <a16:creationId xmlns:a16="http://schemas.microsoft.com/office/drawing/2014/main" id="{24827836-1694-4AF3-AC3B-C8B924D9A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838" y="3390900"/>
            <a:ext cx="15462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secondary </a:t>
            </a:r>
          </a:p>
          <a:p>
            <a:pPr algn="ctr" eaLnBrk="1" hangingPunct="1"/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storage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2" name="Line 1032">
            <a:extLst>
              <a:ext uri="{FF2B5EF4-FFF2-40B4-BE49-F238E27FC236}">
                <a16:creationId xmlns:a16="http://schemas.microsoft.com/office/drawing/2014/main" id="{A0C2881C-0F42-44BD-95B0-FE1A90B7C4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5075" y="1438275"/>
            <a:ext cx="1600200" cy="1588"/>
          </a:xfrm>
          <a:prstGeom prst="line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Line 1033">
            <a:extLst>
              <a:ext uri="{FF2B5EF4-FFF2-40B4-BE49-F238E27FC236}">
                <a16:creationId xmlns:a16="http://schemas.microsoft.com/office/drawing/2014/main" id="{9D153014-147A-4CC8-B19E-683B93721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5275" y="1438275"/>
            <a:ext cx="1588" cy="1316038"/>
          </a:xfrm>
          <a:prstGeom prst="line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2E4BFA"/>
              </a:solidFill>
            </a:endParaRPr>
          </a:p>
        </p:txBody>
      </p:sp>
      <p:sp>
        <p:nvSpPr>
          <p:cNvPr id="14" name="Line 1034">
            <a:extLst>
              <a:ext uri="{FF2B5EF4-FFF2-40B4-BE49-F238E27FC236}">
                <a16:creationId xmlns:a16="http://schemas.microsoft.com/office/drawing/2014/main" id="{9B7D3CF8-2AAF-470C-A7E1-2B2D91E95B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6500" y="2733675"/>
            <a:ext cx="381000" cy="0"/>
          </a:xfrm>
          <a:prstGeom prst="line">
            <a:avLst/>
          </a:prstGeom>
          <a:noFill/>
          <a:ln w="38100">
            <a:solidFill>
              <a:srgbClr val="00B05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Line 1035">
            <a:extLst>
              <a:ext uri="{FF2B5EF4-FFF2-40B4-BE49-F238E27FC236}">
                <a16:creationId xmlns:a16="http://schemas.microsoft.com/office/drawing/2014/main" id="{C5A554C1-F830-4BD2-A96D-3C90D5DFB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5675" y="2276475"/>
            <a:ext cx="609600" cy="1588"/>
          </a:xfrm>
          <a:prstGeom prst="line">
            <a:avLst/>
          </a:prstGeom>
          <a:noFill/>
          <a:ln w="38100">
            <a:solidFill>
              <a:srgbClr val="00B05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1036">
            <a:extLst>
              <a:ext uri="{FF2B5EF4-FFF2-40B4-BE49-F238E27FC236}">
                <a16:creationId xmlns:a16="http://schemas.microsoft.com/office/drawing/2014/main" id="{553645C7-600C-4042-96A7-A750A454D6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5075" y="1133475"/>
            <a:ext cx="1588" cy="512763"/>
          </a:xfrm>
          <a:prstGeom prst="line">
            <a:avLst/>
          </a:prstGeom>
          <a:noFill/>
          <a:ln w="38100">
            <a:solidFill>
              <a:srgbClr val="00B05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1037">
            <a:extLst>
              <a:ext uri="{FF2B5EF4-FFF2-40B4-BE49-F238E27FC236}">
                <a16:creationId xmlns:a16="http://schemas.microsoft.com/office/drawing/2014/main" id="{35E89958-E4F3-45B1-85E7-BFAD18A18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97875" y="1666875"/>
            <a:ext cx="0" cy="396240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2E4BFA"/>
              </a:solidFill>
            </a:endParaRPr>
          </a:p>
        </p:txBody>
      </p:sp>
      <p:sp>
        <p:nvSpPr>
          <p:cNvPr id="18" name="Text Box 1038">
            <a:extLst>
              <a:ext uri="{FF2B5EF4-FFF2-40B4-BE49-F238E27FC236}">
                <a16:creationId xmlns:a16="http://schemas.microsoft.com/office/drawing/2014/main" id="{888483FE-7168-4C28-B894-89722DAB4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75" y="5476875"/>
            <a:ext cx="75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2E4BFA"/>
                </a:solidFill>
                <a:latin typeface="+mn-lt"/>
              </a:rPr>
              <a:t> </a:t>
            </a:r>
            <a:r>
              <a:rPr lang="en-US" altLang="zh-CN" sz="2000">
                <a:solidFill>
                  <a:srgbClr val="2E4BFA"/>
                </a:solidFill>
                <a:latin typeface="+mn-lt"/>
              </a:rPr>
              <a:t>slow</a:t>
            </a:r>
          </a:p>
        </p:txBody>
      </p:sp>
      <p:sp>
        <p:nvSpPr>
          <p:cNvPr id="19" name="Text Box 1039">
            <a:extLst>
              <a:ext uri="{FF2B5EF4-FFF2-40B4-BE49-F238E27FC236}">
                <a16:creationId xmlns:a16="http://schemas.microsoft.com/office/drawing/2014/main" id="{7ACCCE17-51A5-493D-85C2-664D5A3DB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75" y="1285875"/>
            <a:ext cx="64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2E4BFA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2E4BFA"/>
                </a:solidFill>
                <a:latin typeface="+mn-lt"/>
              </a:rPr>
              <a:t>fast</a:t>
            </a:r>
          </a:p>
        </p:txBody>
      </p:sp>
      <p:sp>
        <p:nvSpPr>
          <p:cNvPr id="20" name="Text Box 1040">
            <a:extLst>
              <a:ext uri="{FF2B5EF4-FFF2-40B4-BE49-F238E27FC236}">
                <a16:creationId xmlns:a16="http://schemas.microsoft.com/office/drawing/2014/main" id="{C0B28EFE-60AE-4F13-9855-D3CCF33E6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828675"/>
            <a:ext cx="82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2E4BFA"/>
                </a:solidFill>
                <a:latin typeface="+mn-lt"/>
              </a:rPr>
              <a:t>Speed</a:t>
            </a:r>
          </a:p>
        </p:txBody>
      </p:sp>
      <p:sp>
        <p:nvSpPr>
          <p:cNvPr id="21" name="Text Box 1041">
            <a:extLst>
              <a:ext uri="{FF2B5EF4-FFF2-40B4-BE49-F238E27FC236}">
                <a16:creationId xmlns:a16="http://schemas.microsoft.com/office/drawing/2014/main" id="{0193DCF3-7003-420F-AAFA-89C8FBDD2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9188" y="828675"/>
            <a:ext cx="1085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2E4BFA"/>
                </a:solidFill>
                <a:latin typeface="+mn-lt"/>
              </a:rPr>
              <a:t>Capacity</a:t>
            </a:r>
          </a:p>
        </p:txBody>
      </p:sp>
      <p:sp>
        <p:nvSpPr>
          <p:cNvPr id="22" name="Line 1042">
            <a:extLst>
              <a:ext uri="{FF2B5EF4-FFF2-40B4-BE49-F238E27FC236}">
                <a16:creationId xmlns:a16="http://schemas.microsoft.com/office/drawing/2014/main" id="{30B1440A-3AB0-4A13-B932-CDE6C53807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83675" y="1666875"/>
            <a:ext cx="0" cy="396240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2E4BFA"/>
              </a:solidFill>
            </a:endParaRPr>
          </a:p>
        </p:txBody>
      </p:sp>
      <p:sp>
        <p:nvSpPr>
          <p:cNvPr id="23" name="Text Box 1043">
            <a:extLst>
              <a:ext uri="{FF2B5EF4-FFF2-40B4-BE49-F238E27FC236}">
                <a16:creationId xmlns:a16="http://schemas.microsoft.com/office/drawing/2014/main" id="{DFB77C54-5D9A-4504-9273-77BAD55DD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2675" y="5476875"/>
            <a:ext cx="785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2E4BFA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2E4BFA"/>
                </a:solidFill>
                <a:latin typeface="+mn-lt"/>
              </a:rPr>
              <a:t>large</a:t>
            </a:r>
          </a:p>
        </p:txBody>
      </p:sp>
      <p:sp>
        <p:nvSpPr>
          <p:cNvPr id="24" name="Text Box 1044">
            <a:extLst>
              <a:ext uri="{FF2B5EF4-FFF2-40B4-BE49-F238E27FC236}">
                <a16:creationId xmlns:a16="http://schemas.microsoft.com/office/drawing/2014/main" id="{86477901-89D4-4786-AB8B-68970226B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2675" y="1285875"/>
            <a:ext cx="827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2E4BFA"/>
                </a:solidFill>
                <a:latin typeface="+mn-lt"/>
              </a:rPr>
              <a:t> </a:t>
            </a:r>
            <a:r>
              <a:rPr lang="en-US" altLang="zh-CN" sz="2000">
                <a:solidFill>
                  <a:srgbClr val="2E4BFA"/>
                </a:solidFill>
                <a:latin typeface="+mn-lt"/>
              </a:rPr>
              <a:t>small</a:t>
            </a:r>
          </a:p>
        </p:txBody>
      </p:sp>
      <p:sp>
        <p:nvSpPr>
          <p:cNvPr id="25" name="Line 1045">
            <a:extLst>
              <a:ext uri="{FF2B5EF4-FFF2-40B4-BE49-F238E27FC236}">
                <a16:creationId xmlns:a16="http://schemas.microsoft.com/office/drawing/2014/main" id="{12F9C835-871E-407E-B16F-2D33246824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74275" y="1666875"/>
            <a:ext cx="0" cy="396240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2E4BFA"/>
              </a:solidFill>
            </a:endParaRPr>
          </a:p>
        </p:txBody>
      </p:sp>
      <p:sp>
        <p:nvSpPr>
          <p:cNvPr id="26" name="Text Box 1046">
            <a:extLst>
              <a:ext uri="{FF2B5EF4-FFF2-40B4-BE49-F238E27FC236}">
                <a16:creationId xmlns:a16="http://schemas.microsoft.com/office/drawing/2014/main" id="{578E0DF4-A19E-4756-8D3E-67A74F610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3275" y="5476875"/>
            <a:ext cx="6286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2E4BFA"/>
                </a:solidFill>
                <a:latin typeface="+mn-lt"/>
              </a:rPr>
              <a:t> </a:t>
            </a:r>
            <a:r>
              <a:rPr lang="en-US" altLang="zh-CN" sz="2000">
                <a:solidFill>
                  <a:srgbClr val="2E4BFA"/>
                </a:solidFill>
                <a:latin typeface="+mn-lt"/>
              </a:rPr>
              <a:t>low</a:t>
            </a:r>
          </a:p>
        </p:txBody>
      </p:sp>
      <p:sp>
        <p:nvSpPr>
          <p:cNvPr id="27" name="Text Box 1047">
            <a:extLst>
              <a:ext uri="{FF2B5EF4-FFF2-40B4-BE49-F238E27FC236}">
                <a16:creationId xmlns:a16="http://schemas.microsoft.com/office/drawing/2014/main" id="{621164FA-A820-48FD-9990-B836304A9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3275" y="1285875"/>
            <a:ext cx="73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2E4BFA"/>
                </a:solidFill>
                <a:latin typeface="+mn-lt"/>
              </a:rPr>
              <a:t> </a:t>
            </a:r>
            <a:r>
              <a:rPr lang="en-US" altLang="zh-CN" sz="2000">
                <a:solidFill>
                  <a:srgbClr val="2E4BFA"/>
                </a:solidFill>
                <a:latin typeface="+mn-lt"/>
              </a:rPr>
              <a:t>high</a:t>
            </a:r>
          </a:p>
        </p:txBody>
      </p:sp>
      <p:sp>
        <p:nvSpPr>
          <p:cNvPr id="28" name="Text Box 1048">
            <a:extLst>
              <a:ext uri="{FF2B5EF4-FFF2-40B4-BE49-F238E27FC236}">
                <a16:creationId xmlns:a16="http://schemas.microsoft.com/office/drawing/2014/main" id="{5219FB64-DFF1-4E60-83BB-8E7828187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475" y="828675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2E4BFA"/>
                </a:solidFill>
                <a:latin typeface="+mn-lt"/>
              </a:rPr>
              <a:t>Cost</a:t>
            </a:r>
          </a:p>
        </p:txBody>
      </p:sp>
      <p:sp>
        <p:nvSpPr>
          <p:cNvPr id="29" name="Text Box 1049">
            <a:extLst>
              <a:ext uri="{FF2B5EF4-FFF2-40B4-BE49-F238E27FC236}">
                <a16:creationId xmlns:a16="http://schemas.microsoft.com/office/drawing/2014/main" id="{D5CBB7F5-66D7-453C-88D5-94C48BF4D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75" y="828675"/>
            <a:ext cx="12049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2E4BFA"/>
                </a:solidFill>
                <a:latin typeface="+mn-lt"/>
              </a:rPr>
              <a:t>Reliability</a:t>
            </a:r>
            <a:endParaRPr lang="zh-CN" altLang="en-US" sz="2000" dirty="0">
              <a:solidFill>
                <a:srgbClr val="2E4BFA"/>
              </a:solidFill>
              <a:latin typeface="+mn-lt"/>
            </a:endParaRPr>
          </a:p>
        </p:txBody>
      </p:sp>
      <p:sp>
        <p:nvSpPr>
          <p:cNvPr id="30" name="Line 1050">
            <a:extLst>
              <a:ext uri="{FF2B5EF4-FFF2-40B4-BE49-F238E27FC236}">
                <a16:creationId xmlns:a16="http://schemas.microsoft.com/office/drawing/2014/main" id="{1171C9C4-0D43-46EF-B995-DC4516676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2475" y="3114675"/>
            <a:ext cx="914400" cy="1588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2E4BFA"/>
              </a:solidFill>
            </a:endParaRPr>
          </a:p>
        </p:txBody>
      </p:sp>
      <p:sp>
        <p:nvSpPr>
          <p:cNvPr id="31" name="Text Box 1051">
            <a:extLst>
              <a:ext uri="{FF2B5EF4-FFF2-40B4-BE49-F238E27FC236}">
                <a16:creationId xmlns:a16="http://schemas.microsoft.com/office/drawing/2014/main" id="{B82F188D-5ED8-453F-9459-26632C4C2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183" y="2047875"/>
            <a:ext cx="492443" cy="8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2E4BFA"/>
                </a:solidFill>
                <a:latin typeface="+mn-lt"/>
              </a:rPr>
              <a:t>volatile</a:t>
            </a:r>
            <a:endParaRPr lang="zh-CN" altLang="en-US" sz="2000">
              <a:solidFill>
                <a:srgbClr val="2E4BFA"/>
              </a:solidFill>
              <a:latin typeface="+mn-lt"/>
            </a:endParaRPr>
          </a:p>
        </p:txBody>
      </p:sp>
      <p:sp>
        <p:nvSpPr>
          <p:cNvPr id="32" name="Line 1052">
            <a:extLst>
              <a:ext uri="{FF2B5EF4-FFF2-40B4-BE49-F238E27FC236}">
                <a16:creationId xmlns:a16="http://schemas.microsoft.com/office/drawing/2014/main" id="{91F2ED88-7B37-44E2-8CB7-6CFCD68627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35875" y="1743075"/>
            <a:ext cx="1588" cy="3730625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2E4BFA"/>
              </a:solidFill>
            </a:endParaRPr>
          </a:p>
        </p:txBody>
      </p:sp>
      <p:sp>
        <p:nvSpPr>
          <p:cNvPr id="33" name="Text Box 1053">
            <a:extLst>
              <a:ext uri="{FF2B5EF4-FFF2-40B4-BE49-F238E27FC236}">
                <a16:creationId xmlns:a16="http://schemas.microsoft.com/office/drawing/2014/main" id="{B121BC39-2BC4-4D62-A85A-20D8828B5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183" y="3419475"/>
            <a:ext cx="492443" cy="125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2E4BFA"/>
                </a:solidFill>
                <a:latin typeface="+mn-lt"/>
              </a:rPr>
              <a:t>nonvolatile</a:t>
            </a:r>
            <a:endParaRPr lang="zh-CN" altLang="en-US" sz="2000">
              <a:solidFill>
                <a:srgbClr val="2E4BFA"/>
              </a:solidFill>
              <a:latin typeface="+mn-lt"/>
            </a:endParaRPr>
          </a:p>
        </p:txBody>
      </p:sp>
      <p:sp>
        <p:nvSpPr>
          <p:cNvPr id="34" name="Text Box 1054">
            <a:extLst>
              <a:ext uri="{FF2B5EF4-FFF2-40B4-BE49-F238E27FC236}">
                <a16:creationId xmlns:a16="http://schemas.microsoft.com/office/drawing/2014/main" id="{1AB3C4EA-5725-4290-9231-FDED0C409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5248275"/>
            <a:ext cx="96202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tertiary</a:t>
            </a:r>
          </a:p>
          <a:p>
            <a:pPr eaLnBrk="1" hangingPunct="1"/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storage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5" name="AutoShape 1058">
            <a:extLst>
              <a:ext uri="{FF2B5EF4-FFF2-40B4-BE49-F238E27FC236}">
                <a16:creationId xmlns:a16="http://schemas.microsoft.com/office/drawing/2014/main" id="{5132E56F-0076-4873-9E14-820BF8A5554C}"/>
              </a:ext>
            </a:extLst>
          </p:cNvPr>
          <p:cNvSpPr>
            <a:spLocks/>
          </p:cNvSpPr>
          <p:nvPr/>
        </p:nvSpPr>
        <p:spPr bwMode="auto">
          <a:xfrm>
            <a:off x="1539875" y="1743075"/>
            <a:ext cx="533400" cy="4191000"/>
          </a:xfrm>
          <a:prstGeom prst="leftBrace">
            <a:avLst>
              <a:gd name="adj1" fmla="val 65476"/>
              <a:gd name="adj2" fmla="val 50000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chemeClr val="hlink"/>
              </a:solidFill>
            </a:endParaRPr>
          </a:p>
        </p:txBody>
      </p:sp>
      <p:sp>
        <p:nvSpPr>
          <p:cNvPr id="36" name="Text Box 1059">
            <a:extLst>
              <a:ext uri="{FF2B5EF4-FFF2-40B4-BE49-F238E27FC236}">
                <a16:creationId xmlns:a16="http://schemas.microsoft.com/office/drawing/2014/main" id="{46984A1B-E50E-46FD-8234-AAFE797FD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75" y="1209675"/>
            <a:ext cx="1182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2E4BFA"/>
                </a:solidFill>
                <a:latin typeface="+mn-lt"/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05796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E1C7E-F609-46F6-BA55-57D5E7A5E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FE624F-9FF4-4F15-89D9-7FCD04261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primary storage</a:t>
            </a:r>
            <a:r>
              <a:rPr lang="en-US" altLang="en-US" b="1" dirty="0"/>
              <a:t>: </a:t>
            </a:r>
            <a:r>
              <a:rPr lang="en-US" altLang="en-US" dirty="0"/>
              <a:t>Fastest media but volatile (cache, main memory).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secondary storage</a:t>
            </a:r>
            <a:r>
              <a:rPr lang="en-US" altLang="en-US" b="1" dirty="0"/>
              <a:t>:</a:t>
            </a:r>
            <a:r>
              <a:rPr lang="en-US" altLang="en-US" dirty="0"/>
              <a:t> next level in hierarchy, non-volatile, moderately fast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on-line storage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 dirty="0"/>
              <a:t>E.g., flash memory, magnetic disks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tertiary storage</a:t>
            </a:r>
            <a:r>
              <a:rPr lang="en-US" altLang="en-US" b="1" dirty="0"/>
              <a:t>:</a:t>
            </a:r>
            <a:r>
              <a:rPr lang="en-US" altLang="en-US" dirty="0"/>
              <a:t> lowest level in hierarchy, non-volatile, slow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off-line storage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used for</a:t>
            </a:r>
            <a:r>
              <a:rPr lang="en-US" altLang="en-US" b="1" dirty="0">
                <a:solidFill>
                  <a:srgbClr val="002060"/>
                </a:solidFill>
              </a:rPr>
              <a:t> archival storage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magnetic tape, optical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Magnetic tape</a:t>
            </a:r>
            <a:endParaRPr lang="en-US" altLang="en-US" b="1" dirty="0"/>
          </a:p>
          <a:p>
            <a:pPr lvl="2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Sequential access, 1 to 12 TB capacity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 few drives with many tapes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Juke boxes with petabytes (1000’s of TB) of storage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6D650-A0EF-46D8-A3EF-8ED87B21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96EAC-8B02-4EA9-9BC7-759CF31EEC94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21D99A-B004-4B13-9A4B-0C4077FC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42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230EB-F3E5-4899-B3B9-20BB00683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12.2 </a:t>
            </a:r>
            <a:r>
              <a:rPr lang="en-US" altLang="en-US" dirty="0"/>
              <a:t>Storage Interfaces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92DBF-6B8C-4DCB-8797-1C1880B6E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Disk interface standards families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SATA</a:t>
            </a:r>
            <a:r>
              <a:rPr lang="en-US" altLang="en-US" dirty="0"/>
              <a:t> (Serial ATA)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SATA 3 supports data transfer speeds of up to 6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SAS </a:t>
            </a:r>
            <a:r>
              <a:rPr lang="en-US" altLang="en-US" dirty="0"/>
              <a:t>(Serial Attached SCSI)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SAS Version 3 supports 12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 err="1"/>
              <a:t>NVMe</a:t>
            </a:r>
            <a:r>
              <a:rPr lang="en-US" altLang="en-US" dirty="0"/>
              <a:t> (Non-Volatile Memory Express) interface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Works with PCIe connectors to support lower latency and higher transfer rates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Supports data transfer rates of up to 24 gigabits/sec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Disks usually connected directly to computer system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Storage Area Networks (SAN)</a:t>
            </a:r>
            <a:r>
              <a:rPr lang="en-US" altLang="en-US" dirty="0"/>
              <a:t>, a large number of disks are connected by a high-speed network to a number of servers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Network Attached Storage (NAS) </a:t>
            </a:r>
            <a:r>
              <a:rPr lang="en-US" altLang="en-US" dirty="0"/>
              <a:t>networked storage provides a file system interface using networked file system protocol, instead of providing a disk system interface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91EE4A-65C6-490A-B584-3C68B57C1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3D68-EDCB-4DA3-91E2-221033F869BA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EEF3BB-C5F4-4A16-A383-4712CB44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493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4DEFC-A0B8-41F8-8D21-AECAD3284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12.3 Magnetic Disks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032575-70FC-4A8D-A4CD-2B61B6B30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Read-write head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Surface of platter divided into circular </a:t>
            </a:r>
            <a:r>
              <a:rPr lang="en-US" altLang="en-US" b="1" dirty="0">
                <a:solidFill>
                  <a:srgbClr val="002060"/>
                </a:solidFill>
              </a:rPr>
              <a:t>tracks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 50K-100K tracks per platter on typical hard disks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Each track is divided into </a:t>
            </a:r>
            <a:r>
              <a:rPr lang="en-US" altLang="en-US" b="1" dirty="0">
                <a:solidFill>
                  <a:srgbClr val="002060"/>
                </a:solidFill>
              </a:rPr>
              <a:t>sectors</a:t>
            </a:r>
            <a:r>
              <a:rPr lang="en-US" altLang="en-US" b="1" dirty="0"/>
              <a:t>.</a:t>
            </a:r>
            <a:r>
              <a:rPr lang="en-US" altLang="en-US" dirty="0"/>
              <a:t> 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sector is the smallest unit of data that can be read or written.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Sector size typically 512 bytes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 sectors per track: 500 to 1000 (on inner tracks) to 1000 to 2000 (on outer tracks)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To read/write a sector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disk arm swings to position head on right track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platter spins continually; data is read/written as sector passes under head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Head-disk assemblies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disk platters on a single spindle (1 to 5 usually)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one head per platter, mounted on a common arm.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Cylinder</a:t>
            </a:r>
            <a:r>
              <a:rPr lang="en-US" altLang="en-US" i="1" dirty="0"/>
              <a:t> </a:t>
            </a:r>
            <a:r>
              <a:rPr lang="en-US" altLang="en-US" i="1" dirty="0" err="1"/>
              <a:t>i</a:t>
            </a:r>
            <a:r>
              <a:rPr lang="en-US" altLang="en-US" b="1" i="1" dirty="0"/>
              <a:t> </a:t>
            </a:r>
            <a:r>
              <a:rPr lang="en-US" altLang="en-US" dirty="0"/>
              <a:t>consists of </a:t>
            </a:r>
            <a:r>
              <a:rPr lang="en-US" altLang="en-US" i="1" dirty="0" err="1"/>
              <a:t>i</a:t>
            </a:r>
            <a:r>
              <a:rPr lang="en-US" altLang="en-US" baseline="30000" dirty="0" err="1"/>
              <a:t>th</a:t>
            </a:r>
            <a:r>
              <a:rPr lang="en-US" altLang="en-US" dirty="0"/>
              <a:t> track of all the platters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DE071-18E9-42DD-A874-FEF37437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6FF35-A045-4B99-A311-2A8792898138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CC16E2-3322-4199-9392-9B2512DE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134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F9B99-1F31-4A72-8D4D-889F3ED3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Magnetic Hard Disk Mechanism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19BCC0-15B3-4D72-840E-74AEA764B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4D16-C766-456A-9C47-6D838F377CF0}" type="datetime1">
              <a:rPr lang="zh-CN" altLang="en-US" smtClean="0"/>
              <a:t>2021/11/22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AB3BE1-A514-47E5-ACDA-00AD4E06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7D699BC1-9AF9-49AD-AC71-6E231DAB1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29" y="5496783"/>
            <a:ext cx="455605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Schematic diagram of magnetic disk drive</a:t>
            </a:r>
          </a:p>
        </p:txBody>
      </p:sp>
      <p:pic>
        <p:nvPicPr>
          <p:cNvPr id="7" name="Graphic 5">
            <a:extLst>
              <a:ext uri="{FF2B5EF4-FFF2-40B4-BE49-F238E27FC236}">
                <a16:creationId xmlns:a16="http://schemas.microsoft.com/office/drawing/2014/main" id="{A121023D-53FC-4662-A144-547A8A8F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5904" y="3377098"/>
            <a:ext cx="2438279" cy="1761432"/>
          </a:xfrm>
          <a:prstGeom prst="rect">
            <a:avLst/>
          </a:prstGeom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4909896C-B1FC-499C-A642-EC6F55894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5198" y="5371197"/>
            <a:ext cx="316945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Photo of magnetic disk drive</a:t>
            </a: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6346793-9B04-4E1F-BBF6-7735B652F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817" y="1438587"/>
            <a:ext cx="4982742" cy="3877022"/>
          </a:xfrm>
          <a:prstGeom prst="rect">
            <a:avLst/>
          </a:prstGeom>
        </p:spPr>
      </p:pic>
      <p:pic>
        <p:nvPicPr>
          <p:cNvPr id="11" name="Picture 2" descr="C:\Users\Thinkpad\Desktop\微信图片_20191213004546.jpg">
            <a:extLst>
              <a:ext uri="{FF2B5EF4-FFF2-40B4-BE49-F238E27FC236}">
                <a16:creationId xmlns:a16="http://schemas.microsoft.com/office/drawing/2014/main" id="{B2935F74-ED19-4B83-ACDB-A3A084150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20" y="1132860"/>
            <a:ext cx="2808288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Thinkpad\Desktop\微信图片_20191213005514.jpg">
            <a:extLst>
              <a:ext uri="{FF2B5EF4-FFF2-40B4-BE49-F238E27FC236}">
                <a16:creationId xmlns:a16="http://schemas.microsoft.com/office/drawing/2014/main" id="{E20461E6-3BAB-4495-9281-1269C9136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183" y="3920510"/>
            <a:ext cx="2036763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01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F0748F-A7C8-4230-971D-B036CB2B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62C598-D9FA-492F-A289-EB398741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6836-5A30-4333-9010-22911E80A18D}" type="datetime1">
              <a:rPr lang="zh-CN" altLang="en-US" smtClean="0"/>
              <a:t>2021/11/22</a:t>
            </a:fld>
            <a:endParaRPr lang="zh-CN" altLang="en-US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7474CB7B-D5F7-4420-B519-F2C46AF8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2" y="294957"/>
            <a:ext cx="8492826" cy="6380480"/>
          </a:xfrm>
          <a:prstGeom prst="rect">
            <a:avLst/>
          </a:prstGeom>
        </p:spPr>
      </p:pic>
      <p:sp>
        <p:nvSpPr>
          <p:cNvPr id="53" name="TextBox 1">
            <a:extLst>
              <a:ext uri="{FF2B5EF4-FFF2-40B4-BE49-F238E27FC236}">
                <a16:creationId xmlns:a16="http://schemas.microsoft.com/office/drawing/2014/main" id="{212C461A-5281-4F85-8CB1-AE3FAF153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8560" y="330736"/>
            <a:ext cx="3151408" cy="600164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知乎：</a:t>
            </a:r>
            <a:endParaRPr lang="en-US" altLang="zh-CN" sz="2400" dirty="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为什么硬盘转速是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3600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、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5400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或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7200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这么奇怪的数字？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7200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转的硬盘一定比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5400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快吗？</a:t>
            </a:r>
            <a:endParaRPr lang="en-US" altLang="zh-CN" sz="2400" dirty="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5400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转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分钟</a:t>
            </a:r>
            <a:endParaRPr lang="en-US" altLang="zh-CN" sz="2400" dirty="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=5400 RPM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美国交流电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60Hz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分钟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=60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秒</a:t>
            </a:r>
            <a:endParaRPr lang="en-US" altLang="zh-CN" sz="2400" dirty="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60Hz 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*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转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/Hz 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* 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60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秒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分钟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=3600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转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分钟</a:t>
            </a:r>
            <a:endParaRPr lang="en-US" altLang="zh-CN" sz="2400" dirty="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5400 RPM=1.5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*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3600RPM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7200 RPM=2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*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3600RPM</a:t>
            </a:r>
            <a:endParaRPr lang="zh-CN" altLang="en-US" sz="2400" dirty="0">
              <a:latin typeface="+mn-lt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040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2849</Words>
  <Application>Microsoft Office PowerPoint</Application>
  <PresentationFormat>宽屏</PresentationFormat>
  <Paragraphs>371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Monotype Sorts</vt:lpstr>
      <vt:lpstr>宋体</vt:lpstr>
      <vt:lpstr>微软雅黑</vt:lpstr>
      <vt:lpstr>微软雅黑 Light</vt:lpstr>
      <vt:lpstr>Arial</vt:lpstr>
      <vt:lpstr>Calibri</vt:lpstr>
      <vt:lpstr>Calibri Light</vt:lpstr>
      <vt:lpstr>Helvetica</vt:lpstr>
      <vt:lpstr>Times New Roman</vt:lpstr>
      <vt:lpstr>Wingdings</vt:lpstr>
      <vt:lpstr>Office 主题</vt:lpstr>
      <vt:lpstr>PowerPoint 演示文稿</vt:lpstr>
      <vt:lpstr>Outline</vt:lpstr>
      <vt:lpstr>12.1 Classification of Physical Storage Media</vt:lpstr>
      <vt:lpstr>PowerPoint 演示文稿</vt:lpstr>
      <vt:lpstr>Storage Hierarchy</vt:lpstr>
      <vt:lpstr>12.2 Storage Interfaces</vt:lpstr>
      <vt:lpstr>12.3 Magnetic Disks</vt:lpstr>
      <vt:lpstr>Magnetic Hard Disk Mechanism</vt:lpstr>
      <vt:lpstr>PowerPoint 演示文稿</vt:lpstr>
      <vt:lpstr>Magnetic Disks (Cont.)</vt:lpstr>
      <vt:lpstr>Magnetic Hard Disk Mechanism</vt:lpstr>
      <vt:lpstr>Performance Measures of Disks</vt:lpstr>
      <vt:lpstr>PowerPoint 演示文稿</vt:lpstr>
      <vt:lpstr>Performance Measures (Cont.)</vt:lpstr>
      <vt:lpstr>Performance Measures (Cont.)</vt:lpstr>
      <vt:lpstr>12.4 Flash Storage</vt:lpstr>
      <vt:lpstr>面向SSD的新型硬盘接口</vt:lpstr>
      <vt:lpstr>Flash Storage (Cont.)</vt:lpstr>
      <vt:lpstr>SSD Performance Metrics</vt:lpstr>
      <vt:lpstr>Storage Class Memory</vt:lpstr>
      <vt:lpstr>12.5 RAID</vt:lpstr>
      <vt:lpstr>Improvement of Reliability via Redundancy</vt:lpstr>
      <vt:lpstr>Improvement in Performance via Parallelism</vt:lpstr>
      <vt:lpstr>RAID Levels</vt:lpstr>
      <vt:lpstr>RAID Levels (Cont.)</vt:lpstr>
      <vt:lpstr>RAID Levels (Cont.)</vt:lpstr>
      <vt:lpstr>RAID Levels (Cont.)</vt:lpstr>
      <vt:lpstr>RAID Levels (Cont.)</vt:lpstr>
      <vt:lpstr>PowerPoint 演示文稿</vt:lpstr>
      <vt:lpstr>Choice of RAID Level</vt:lpstr>
      <vt:lpstr>Choice of RAID Level (Cont.)</vt:lpstr>
      <vt:lpstr>12.6 Disk-Block Access</vt:lpstr>
      <vt:lpstr>Optimization of Disk Block Access (Cont.)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13910702762@139.com</cp:lastModifiedBy>
  <cp:revision>262</cp:revision>
  <dcterms:created xsi:type="dcterms:W3CDTF">2017-07-31T08:51:00Z</dcterms:created>
  <dcterms:modified xsi:type="dcterms:W3CDTF">2021-11-22T01:54:11Z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